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16"/>
  </p:notesMasterIdLst>
  <p:sldIdLst>
    <p:sldId id="293" r:id="rId2"/>
    <p:sldId id="294" r:id="rId3"/>
    <p:sldId id="259" r:id="rId4"/>
    <p:sldId id="282" r:id="rId5"/>
    <p:sldId id="283" r:id="rId6"/>
    <p:sldId id="284" r:id="rId7"/>
    <p:sldId id="306" r:id="rId8"/>
    <p:sldId id="286" r:id="rId9"/>
    <p:sldId id="287" r:id="rId10"/>
    <p:sldId id="288" r:id="rId11"/>
    <p:sldId id="289" r:id="rId12"/>
    <p:sldId id="292" r:id="rId13"/>
    <p:sldId id="295" r:id="rId14"/>
    <p:sldId id="29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ontserrat" panose="00000500000000000000" pitchFamily="50" charset="0"/>
      <p:regular r:id="rId23"/>
      <p:bold r:id="rId24"/>
      <p:italic r:id="rId25"/>
      <p:boldItalic r:id="rId26"/>
    </p:embeddedFont>
    <p:embeddedFont>
      <p:font typeface="Montserrat Medium" panose="00000600000000000000" pitchFamily="50" charset="0"/>
      <p:regular r:id="rId27"/>
      <p:italic r:id="rId28"/>
    </p:embeddedFont>
    <p:embeddedFont>
      <p:font typeface="Montserrat SemiBold" panose="00000700000000000000" pitchFamily="50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48" userDrawn="1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726"/>
    <a:srgbClr val="CF372D"/>
    <a:srgbClr val="FF877D"/>
    <a:srgbClr val="FDEDE8"/>
    <a:srgbClr val="F8D7CD"/>
    <a:srgbClr val="AC9993"/>
    <a:srgbClr val="B69F99"/>
    <a:srgbClr val="FEDED5"/>
    <a:srgbClr val="CDB2AB"/>
    <a:srgbClr val="F67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79221" autoAdjust="0"/>
  </p:normalViewPr>
  <p:slideViewPr>
    <p:cSldViewPr snapToGrid="0" snapToObjects="1">
      <p:cViewPr varScale="1">
        <p:scale>
          <a:sx n="75" d="100"/>
          <a:sy n="75" d="100"/>
        </p:scale>
        <p:origin x="1236" y="60"/>
      </p:cViewPr>
      <p:guideLst>
        <p:guide pos="748"/>
        <p:guide pos="249"/>
        <p:guide orient="horz" pos="1620"/>
      </p:guideLst>
    </p:cSldViewPr>
  </p:slideViewPr>
  <p:notesTextViewPr>
    <p:cViewPr>
      <p:scale>
        <a:sx n="1" d="1"/>
        <a:sy n="1" d="1"/>
      </p:scale>
      <p:origin x="0" y="-131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00:41:4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24575,'40'-8'0,"2"0"0,16-4 0,6 3 0,-7 3 0,17 2 0,-7 2 0,5 1 0,-14 1 0,14 0 0,-10-1 0,-19 0 0,1 0 0,-3-1 0,0 1 0,11-1 0,1 0 0,-5 0 0,1 1 0,7-1 0,-1 0 0,-9 1 0,-1 0 0,8 0 0,0-1 0,-4 0 0,5 0 0,-2 0 0,9-2 0,1 1 0,-7 1 0,15-1 0,-2 0-270,0 0 0,4-1 0,-10 2 270,-19 2 0,-6 0 0,32 1 0,-29 0 0,0 0 0,25 1 0,9-1 0,-2-1 0,-33 0 0,1 0 0,-1 0 0,1 0 0,-1 0 0,0 0 0,24 0 810,11-1-810,-18-1 0,11-1 0,-11 1 0,2-1 0,-10 1 0,-6 1 0,-5 1 0,3-1 0,-5 0 0,4 0 0,-6 0 0,12 1 0,-8 0 0,6 0 0,-9 0 0,0 0 0,4 0 0,-1 0 0,3 0 0,-7 0 0,2 0 0,-3 0 0,3 0 0,-4 0 0,-2 0 0,-9 0 0,-6 0 0,-8 0 0,2 0 0,6 0 0,12 0 0,9 0 0,-1 0 0,8 0 0,0 0 0,2 0 0,-7 0 0,-7 0 0,-10 0 0,1 0 0,-2 0 0,0 0 0,0 0 0,1 0 0,8 0 0,-2 0 0,2 0 0,-8 0 0,-5 0 0,-7 0 0,2 0 0,2 0 0,8 1 0,-1-1 0,2 1 0,-7-1 0,-5 0 0,1 0 0,-2 0 0,3 0 0,-5 0 0,-3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EC491-021B-E541-9FC3-E3BF96A3BD5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37FA2-7D4A-4F47-8661-997859AC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0000"/>
                </a:solidFill>
              </a:rPr>
              <a:t>Introduce yourself and what you do. Also if you feel comfortable include a little personal trait </a:t>
            </a:r>
            <a:r>
              <a:rPr lang="en-US" i="1" dirty="0" err="1">
                <a:solidFill>
                  <a:srgbClr val="FF0000"/>
                </a:solidFill>
              </a:rPr>
              <a:t>ie</a:t>
            </a:r>
            <a:r>
              <a:rPr lang="en-US" i="1" dirty="0">
                <a:solidFill>
                  <a:srgbClr val="FF0000"/>
                </a:solidFill>
              </a:rPr>
              <a:t>: I also sell homemade products at markets, I used to play saxophone in a band, something interesting about yourself.</a:t>
            </a:r>
            <a:endParaRPr lang="en-AU" i="1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introduce the video and generate some interaction.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Felicity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Furey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working to change the stereotypes in engineering, alongside engineers like Renee. Let’s take a look…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&lt;4:20 video&gt;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0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introduce the video and generate some interaction.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a Formula 1 car sounds like a lot of work, right? Well, a bunch of people your age have done exactly that, thanks to the F1 in Schools challenge. A team from Australia won the competition in 2018 - let’s take a look.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&lt;3:19 video&gt;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1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Wrap-up time - discuss how students can get involved with engineering: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want to explore engineering? There are plenty of ways to get involved.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some projects that you can get involved with through school: 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of Engineering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of Engineering project holds one-day events for Year 9 and 10 students around Australia.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F1 in Schools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worldwide competition with 17,000 students racing to develop the fastest miniature Formula 1 car.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to explore engineering on your own: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STARportal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site is full of free and low-cost STEM activities. Log on and discover a world of online and home-based activities to spark your curiosity.</a:t>
            </a:r>
            <a:endParaRPr lang="en-A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 of STEM</a:t>
            </a:r>
            <a:b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free online resource that lets you experience what a day in the life of a STEM career might look like.</a:t>
            </a:r>
          </a:p>
          <a:p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plenty out there, but what can you do now?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thinking about the problems you want to solve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programs and grants out there, so get involved now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your head in the game - turn up, every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your passion? Learn all about it</a:t>
            </a:r>
            <a:endParaRPr lang="en-AU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 them with something inspirational they can do today to move towards a future as an engineer.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inspire kids about the big-picture of why engineering matters, and how engineers shape the future...without using the word ‘engineering’ in this slide.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an application of engineering, and describe the person who does this without saying ‘engineer’: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 the environment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Curing cancer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roads, bridges and skyscrapers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Inventing a sustainable future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get there? Choosing the right foundations at school.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sets you up to be a problem solver? A strong technical/science background.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connect engineering disciplines with answers to real-life problems that could shape the future.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1: What are the boundary-pushing ideas in your area of engineering?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ideas are brought to you by problem solving.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2: Think of a practical problem solving example that relates to: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Electrical engineering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 engineering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 engineering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 engineering</a:t>
            </a:r>
          </a:p>
          <a:p>
            <a:pPr lvl="0"/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math, science and engineering subjects are the pathway to solving these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illustrate how engineering touches nearly every aspect of modern-day life.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 ‘day-in-the-life’ approach, what things have you done so far today that are thanks to engineering?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Wi-Fi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Roadworks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 vehicles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</a:p>
          <a:p>
            <a:pPr lvl="0"/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&lt;1:04 video&gt;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contribute to almost every aspect of our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put engineering into a context that the students can picture themselves in.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 time - the aim is for students to start sitting down, and stand up if they can answer yes to a statement.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statement: </a:t>
            </a:r>
            <a:r>
              <a:rPr lang="en-A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hair is brown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&lt;there will always be one clown that stands up at the wrong time, have a laugh if you get one of these!&gt;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statements: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start something, you want to finish it.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contribute to making the world better.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the freedom to work anywhere in the world.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question things - you’ve been in trouble for asking ‘why’ too many times.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like problems that have a definite answer (like ‘what is 2+2’, rather than ‘describe a perfect lunch’.)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had a thing for LEGO or Minecraft.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earn a good living.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game, hopefully all students are standing - and these are future potential engineers.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through the 8 reasons to consider engineering, adding context/questions aimed at these students. 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 is a career path that may suit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1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point out engineering careers that transcend stereotypes. Feel free to insert your own examples!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Breaking the stereotypes - consider what interests a teenager might have, and how they might relate to engineering.</a:t>
            </a:r>
          </a:p>
          <a:p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Makeup (chemical engineering)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Music (audio engineering)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Cars (mechanical engineering)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VFX + Animation (electrical engineering): “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a wiz at maths and science and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also in awe of films with great VFX and animation?</a:t>
            </a:r>
            <a:r>
              <a:rPr lang="en-AU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Maybe you can make the next Oscar winning animated film, like Guy Griffiths.”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AU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&lt;Click on Lego Movie image to show Guy Griffiths video&gt;</a:t>
            </a:r>
          </a:p>
          <a:p>
            <a:pPr lvl="0"/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interest can easily translate into a career in engineering.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7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help the students understand the ‘soft skills’ that make a great engineer.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question/answer activity (if you’ve got a warm audience!) - </a:t>
            </a:r>
            <a:r>
              <a:rPr lang="en-A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would make a good problem solver?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students towards answers like: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Imagination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Communicating your thoughts on paper/to people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Sketching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Detail-orientation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thinking</a:t>
            </a:r>
          </a:p>
          <a:p>
            <a:pPr lvl="0"/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these things also make a great engineer.</a:t>
            </a:r>
          </a:p>
          <a:p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 is more than just technical skill.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bust the myth that getting a high ATAR score and going to university is the only way to become an engineer.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to share - how did you get to be where you are? Traditional study, a gap year, alternative entry pathways?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Outline the ways to get to a graduate engineer position: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Straight from school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 enabling courses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Transferring from a related course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TAFE engineering-based courses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Defence traineeships</a:t>
            </a:r>
          </a:p>
          <a:p>
            <a:pPr lvl="0"/>
            <a:endParaRPr lang="en-A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it, there are ways to make it a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aim: widen perceptions of who’s in a team of engineers.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different roles in a team of engineers?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what the difference is between: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Tradespeople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Technicians/technologists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</a:t>
            </a:r>
          </a:p>
          <a:p>
            <a:pPr lvl="0"/>
            <a:r>
              <a:rPr lang="en-A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Associates</a:t>
            </a: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what role do you play as an engineer?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you’re not an engineer, working alongside them is a great way to spend a career.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37FA2-7D4A-4F47-8661-997859AC23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4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8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0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2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737F-E999-294E-A763-ADECB5D3960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F369-65BA-7741-8FFC-964D8081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3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5130810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9eOPX5u7T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grAZHmKYk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hyperlink" Target="https://www.youtube.com/watch?v=7c0NUJky54Y&amp;feature=emb_title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ood&#10;&#10;Description automatically generated">
            <a:extLst>
              <a:ext uri="{FF2B5EF4-FFF2-40B4-BE49-F238E27FC236}">
                <a16:creationId xmlns:a16="http://schemas.microsoft.com/office/drawing/2014/main" id="{BE4EA688-DB92-B346-9E12-AAC9BD2A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548" y="-7636"/>
            <a:ext cx="5868365" cy="3981691"/>
          </a:xfrm>
          <a:prstGeom prst="rect">
            <a:avLst/>
          </a:prstGeom>
        </p:spPr>
      </p:pic>
      <p:pic>
        <p:nvPicPr>
          <p:cNvPr id="14" name="Picture 13" descr="A picture containing red, holding&#10;&#10;Description automatically generated">
            <a:extLst>
              <a:ext uri="{FF2B5EF4-FFF2-40B4-BE49-F238E27FC236}">
                <a16:creationId xmlns:a16="http://schemas.microsoft.com/office/drawing/2014/main" id="{021B8B10-0D78-6A4C-B9BB-79C3E60D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84725" cy="5143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094489-FE96-B042-8AE5-BC5D305FA5E0}"/>
              </a:ext>
            </a:extLst>
          </p:cNvPr>
          <p:cNvSpPr/>
          <p:nvPr/>
        </p:nvSpPr>
        <p:spPr>
          <a:xfrm>
            <a:off x="0" y="0"/>
            <a:ext cx="4784725" cy="51435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B7DA84-390D-B841-B23C-274B6FEF4115}"/>
              </a:ext>
            </a:extLst>
          </p:cNvPr>
          <p:cNvSpPr/>
          <p:nvPr/>
        </p:nvSpPr>
        <p:spPr>
          <a:xfrm>
            <a:off x="659077" y="809794"/>
            <a:ext cx="39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Montserrat" pitchFamily="2" charset="77"/>
              </a:rPr>
              <a:t>Shape the future by solving problems</a:t>
            </a:r>
            <a:endParaRPr lang="en-AU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9A9F6-AD7C-1D4D-A127-5B1C464B3B0E}"/>
              </a:ext>
            </a:extLst>
          </p:cNvPr>
          <p:cNvSpPr/>
          <p:nvPr/>
        </p:nvSpPr>
        <p:spPr>
          <a:xfrm>
            <a:off x="659076" y="1802424"/>
            <a:ext cx="3774028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Pick a problem,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search for a solution,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solidFill>
                  <a:schemeClr val="bg1"/>
                </a:solidFill>
                <a:latin typeface="Montserrat Medium" pitchFamily="2" charset="77"/>
              </a:rPr>
              <a:t>and get involved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97C0C6-2036-C84B-AFF7-CDB27E9FD9F4}"/>
              </a:ext>
            </a:extLst>
          </p:cNvPr>
          <p:cNvSpPr/>
          <p:nvPr/>
        </p:nvSpPr>
        <p:spPr>
          <a:xfrm>
            <a:off x="685199" y="3974056"/>
            <a:ext cx="3419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Montserrat" pitchFamily="2" charset="77"/>
              </a:rPr>
              <a:t>Where could engineering take you?</a:t>
            </a:r>
            <a:endParaRPr lang="en-AU" sz="140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CEB4D5-54AB-2C4B-B4E6-90A93F945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75" y="4178225"/>
            <a:ext cx="1866659" cy="6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536819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You can’t spell TEAM without…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423273" y="2913732"/>
            <a:ext cx="2304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Tradespeople, </a:t>
            </a:r>
            <a:b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technicians, technologists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9D42E-59D8-144C-80A9-45D61615224F}"/>
              </a:ext>
            </a:extLst>
          </p:cNvPr>
          <p:cNvSpPr/>
          <p:nvPr/>
        </p:nvSpPr>
        <p:spPr>
          <a:xfrm>
            <a:off x="6832754" y="2913732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367181-B7DE-DD41-B947-0D447F2C49CA}"/>
              </a:ext>
            </a:extLst>
          </p:cNvPr>
          <p:cNvSpPr/>
          <p:nvPr/>
        </p:nvSpPr>
        <p:spPr>
          <a:xfrm>
            <a:off x="4805664" y="2915373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Associates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64E0A-B888-6841-873E-C12255F6764F}"/>
              </a:ext>
            </a:extLst>
          </p:cNvPr>
          <p:cNvSpPr/>
          <p:nvPr/>
        </p:nvSpPr>
        <p:spPr>
          <a:xfrm>
            <a:off x="2818534" y="2913732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Engineers</a:t>
            </a:r>
            <a:endParaRPr lang="en-US" dirty="0"/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5813658B-7E2B-2B4C-94AC-6757D2D68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466" y="1632189"/>
            <a:ext cx="616630" cy="1166044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DC895108-1028-B748-BA41-81348A117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765" y="1675610"/>
            <a:ext cx="444084" cy="1122622"/>
          </a:xfrm>
          <a:prstGeom prst="rect">
            <a:avLst/>
          </a:prstGeom>
        </p:spPr>
      </p:pic>
      <p:pic>
        <p:nvPicPr>
          <p:cNvPr id="30" name="Picture 29" descr="A picture containing suit, shirt&#10;&#10;Description automatically generated">
            <a:extLst>
              <a:ext uri="{FF2B5EF4-FFF2-40B4-BE49-F238E27FC236}">
                <a16:creationId xmlns:a16="http://schemas.microsoft.com/office/drawing/2014/main" id="{4B3FD3F5-A246-2248-A4B9-FE4BF6065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54" y="1715999"/>
            <a:ext cx="661859" cy="1057842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4738F01F-DD3A-9840-8063-B4909B27CF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11" y="1715998"/>
            <a:ext cx="480837" cy="10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ca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5B43630-9B1D-9041-862F-3F4B2C1D3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pers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24020E2-9A08-A642-93D7-0C9879A2A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A87EC2-578B-FD4B-ABE1-CDC08365F5AF}"/>
              </a:ext>
            </a:extLst>
          </p:cNvPr>
          <p:cNvSpPr/>
          <p:nvPr/>
        </p:nvSpPr>
        <p:spPr>
          <a:xfrm>
            <a:off x="659076" y="511851"/>
            <a:ext cx="4629794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Engineering groups and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9FA90-2EDD-7E45-8B98-5F67BD8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51" y="3165886"/>
            <a:ext cx="2242370" cy="369332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A1466139-9D55-EB40-8513-45274753F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625" y="1439080"/>
            <a:ext cx="2561799" cy="48034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3C9C8DC-55D4-DD41-A69E-0F9A5AFB2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30" y="1026350"/>
            <a:ext cx="1305809" cy="13058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9B807C-4359-B54D-A3E9-EDB7A8679840}"/>
              </a:ext>
            </a:extLst>
          </p:cNvPr>
          <p:cNvSpPr/>
          <p:nvPr/>
        </p:nvSpPr>
        <p:spPr>
          <a:xfrm>
            <a:off x="1371093" y="4066801"/>
            <a:ext cx="179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starportal.edu.au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91157E-EBC9-0D46-89EC-475691F31E49}"/>
              </a:ext>
            </a:extLst>
          </p:cNvPr>
          <p:cNvSpPr/>
          <p:nvPr/>
        </p:nvSpPr>
        <p:spPr>
          <a:xfrm>
            <a:off x="4928297" y="2263973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rea.org.au/f1-in-schools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093840-C292-A24E-81BB-8D280FAB9738}"/>
              </a:ext>
            </a:extLst>
          </p:cNvPr>
          <p:cNvSpPr/>
          <p:nvPr/>
        </p:nvSpPr>
        <p:spPr>
          <a:xfrm>
            <a:off x="1023241" y="2268682"/>
            <a:ext cx="2491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Powerofengineering.org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1EC443-6CFE-7547-B08E-7C1083FAB035}"/>
              </a:ext>
            </a:extLst>
          </p:cNvPr>
          <p:cNvSpPr/>
          <p:nvPr/>
        </p:nvSpPr>
        <p:spPr>
          <a:xfrm>
            <a:off x="5122261" y="4067070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err="1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dayofstem.com.au</a:t>
            </a:r>
            <a:r>
              <a:rPr lang="en-AU" sz="14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400" b="1" dirty="0">
              <a:solidFill>
                <a:srgbClr val="DF3726"/>
              </a:solidFill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4E2D8DE-9CED-2D44-896E-2AFD614379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648" y="2996916"/>
            <a:ext cx="2023436" cy="7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8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BE0006-30CF-C84B-80D8-20AA65A61C11}"/>
              </a:ext>
            </a:extLst>
          </p:cNvPr>
          <p:cNvSpPr/>
          <p:nvPr/>
        </p:nvSpPr>
        <p:spPr>
          <a:xfrm>
            <a:off x="0" y="1695691"/>
            <a:ext cx="9144000" cy="1678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698B8-1207-9E44-BEEA-49D21F8B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550" y="2108641"/>
            <a:ext cx="2413532" cy="852428"/>
          </a:xfrm>
          <a:prstGeom prst="rect">
            <a:avLst/>
          </a:prstGeom>
        </p:spPr>
      </p:pic>
      <p:pic>
        <p:nvPicPr>
          <p:cNvPr id="5" name="Picture 4" descr="A picture containing game, basketball&#10;&#10;Description automatically generated">
            <a:extLst>
              <a:ext uri="{FF2B5EF4-FFF2-40B4-BE49-F238E27FC236}">
                <a16:creationId xmlns:a16="http://schemas.microsoft.com/office/drawing/2014/main" id="{E5617A3D-1EB5-DD46-BEBD-BADC7CF89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26" y="1915227"/>
            <a:ext cx="662500" cy="557102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6FAA392-722B-B649-A994-04E9462DE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57" y="1894128"/>
            <a:ext cx="603250" cy="7810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681F815-3CE2-DB48-B7E0-3009EEA2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5" y="2341864"/>
            <a:ext cx="494658" cy="703121"/>
          </a:xfrm>
          <a:prstGeom prst="rect">
            <a:avLst/>
          </a:prstGeom>
        </p:spPr>
      </p:pic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8568E1B7-2507-2B40-B425-F586AF5A0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27" y="2465609"/>
            <a:ext cx="424727" cy="41913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08704B-9132-0642-A48C-166CB478E7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85" y="2790222"/>
            <a:ext cx="541233" cy="48637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D80CD0F-8A67-6643-BBD2-13E81B34F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655" y="2527018"/>
            <a:ext cx="591836" cy="633302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3090D29-894A-6140-B7EE-1FCB5EFC6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7" y="1985951"/>
            <a:ext cx="458006" cy="4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457FD1-59FA-6249-83DD-69CFDB4237FB}"/>
              </a:ext>
            </a:extLst>
          </p:cNvPr>
          <p:cNvGrpSpPr/>
          <p:nvPr/>
        </p:nvGrpSpPr>
        <p:grpSpPr>
          <a:xfrm>
            <a:off x="4997450" y="47324"/>
            <a:ext cx="4146550" cy="1848371"/>
            <a:chOff x="4997450" y="63156"/>
            <a:chExt cx="4146550" cy="18483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64F0F4-06D4-094D-B5B3-EDDECDED1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7450" y="63156"/>
              <a:ext cx="4146550" cy="18483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16D75D-B5C5-3C4F-AACF-FD7336248E91}"/>
                </a:ext>
              </a:extLst>
            </p:cNvPr>
            <p:cNvSpPr/>
            <p:nvPr/>
          </p:nvSpPr>
          <p:spPr>
            <a:xfrm>
              <a:off x="6371863" y="1081640"/>
              <a:ext cx="179408" cy="18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D338FE-CAF2-AB40-8F2C-8751CC7CF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74" y="310954"/>
            <a:ext cx="1866659" cy="6605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BFAB75-4C98-8E4F-919F-78027811F1C4}"/>
              </a:ext>
            </a:extLst>
          </p:cNvPr>
          <p:cNvSpPr/>
          <p:nvPr/>
        </p:nvSpPr>
        <p:spPr>
          <a:xfrm>
            <a:off x="1953625" y="2371695"/>
            <a:ext cx="5030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latin typeface="Montserrat" pitchFamily="2" charset="77"/>
              </a:rPr>
              <a:t>Where could engineering take you?</a:t>
            </a:r>
            <a:endParaRPr lang="en-AU" sz="2000" b="1" dirty="0"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48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ECC13437-823F-E248-B601-A7DBFB1A9BC0}"/>
              </a:ext>
            </a:extLst>
          </p:cNvPr>
          <p:cNvSpPr txBox="1"/>
          <p:nvPr/>
        </p:nvSpPr>
        <p:spPr>
          <a:xfrm>
            <a:off x="686300" y="1003491"/>
            <a:ext cx="3311111" cy="295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Planet cleaner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Star maker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Cancer crusher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Robot ruler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Sustainability hero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Material manipulator</a:t>
            </a:r>
          </a:p>
          <a:p>
            <a:pPr marL="171450" indent="-171450">
              <a:lnSpc>
                <a:spcPct val="150000"/>
              </a:lnSpc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Time traveller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1D6A15-B879-8A4B-8BE3-CB8A131E6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872" y="667994"/>
            <a:ext cx="3109913" cy="13862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1384CCC-DF0C-4640-B9AD-9C5ECC6BD8B9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02C0EC-421E-2A4C-B74B-289AFE3FD077}"/>
              </a:ext>
            </a:extLst>
          </p:cNvPr>
          <p:cNvSpPr/>
          <p:nvPr/>
        </p:nvSpPr>
        <p:spPr>
          <a:xfrm>
            <a:off x="659076" y="511851"/>
            <a:ext cx="31213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100" b="1" dirty="0">
                <a:latin typeface="Montserrat" pitchFamily="2" charset="77"/>
              </a:rPr>
              <a:t>What could </a:t>
            </a:r>
            <a:r>
              <a:rPr lang="en-AU" sz="2100" b="1" dirty="0">
                <a:solidFill>
                  <a:srgbClr val="DF3726"/>
                </a:solidFill>
                <a:latin typeface="Montserrat" pitchFamily="2" charset="77"/>
              </a:rPr>
              <a:t>YOU</a:t>
            </a:r>
            <a:r>
              <a:rPr lang="en-AU" sz="2100" b="1" dirty="0">
                <a:latin typeface="Montserrat" pitchFamily="2" charset="77"/>
              </a:rPr>
              <a:t> be?</a:t>
            </a:r>
            <a:endParaRPr lang="en-AU" sz="2100" dirty="0">
              <a:latin typeface="Montserrat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6B16E5-AE66-DF4A-9776-6FBF29A8B13E}"/>
              </a:ext>
            </a:extLst>
          </p:cNvPr>
          <p:cNvSpPr/>
          <p:nvPr/>
        </p:nvSpPr>
        <p:spPr>
          <a:xfrm>
            <a:off x="838483" y="4140009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itchFamily="2" charset="77"/>
              </a:rPr>
              <a:t>Problem Solver</a:t>
            </a:r>
            <a:endParaRPr lang="en-US" sz="1600" b="1" dirty="0">
              <a:solidFill>
                <a:srgbClr val="DF3726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02784BD2-3F25-154F-90A7-C453C32D8B07}"/>
                  </a:ext>
                </a:extLst>
              </p14:cNvPr>
              <p14:cNvContentPartPr/>
              <p14:nvPr/>
            </p14:nvContentPartPr>
            <p14:xfrm>
              <a:off x="913414" y="4521724"/>
              <a:ext cx="1650510" cy="4131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02784BD2-3F25-154F-90A7-C453C32D8B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413" y="4512744"/>
                <a:ext cx="1668153" cy="589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picture containing basketball, cable, clock, game&#10;&#10;Description automatically generated">
            <a:extLst>
              <a:ext uri="{FF2B5EF4-FFF2-40B4-BE49-F238E27FC236}">
                <a16:creationId xmlns:a16="http://schemas.microsoft.com/office/drawing/2014/main" id="{DF58DD16-93D8-7546-9057-350E628EE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853" y="512598"/>
            <a:ext cx="2334438" cy="2386832"/>
          </a:xfrm>
          <a:prstGeom prst="rect">
            <a:avLst/>
          </a:prstGeom>
        </p:spPr>
      </p:pic>
      <p:pic>
        <p:nvPicPr>
          <p:cNvPr id="21" name="Picture 20" descr="A picture containing monitor, television, screen, sitting&#10;&#10;Description automatically generated">
            <a:extLst>
              <a:ext uri="{FF2B5EF4-FFF2-40B4-BE49-F238E27FC236}">
                <a16:creationId xmlns:a16="http://schemas.microsoft.com/office/drawing/2014/main" id="{385FFDFC-0AF2-A84F-A560-D772D4ACB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3132">
            <a:off x="4661794" y="2831932"/>
            <a:ext cx="3115160" cy="2063482"/>
          </a:xfrm>
          <a:prstGeom prst="rect">
            <a:avLst/>
          </a:prstGeom>
        </p:spPr>
      </p:pic>
      <p:pic>
        <p:nvPicPr>
          <p:cNvPr id="5" name="Picture 4" descr="A picture containing car, holding, sitting, red&#10;&#10;Description automatically generated">
            <a:extLst>
              <a:ext uri="{FF2B5EF4-FFF2-40B4-BE49-F238E27FC236}">
                <a16:creationId xmlns:a16="http://schemas.microsoft.com/office/drawing/2014/main" id="{35977FE5-1C18-9644-BEAB-C02D183CF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0873">
            <a:off x="7083901" y="1498980"/>
            <a:ext cx="1808738" cy="1803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F8B770-27EA-2441-9D23-417434462B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2566728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Shape the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90ED5-954F-1D47-9890-34B274E54F8D}"/>
              </a:ext>
            </a:extLst>
          </p:cNvPr>
          <p:cNvSpPr/>
          <p:nvPr/>
        </p:nvSpPr>
        <p:spPr>
          <a:xfrm>
            <a:off x="659076" y="1366162"/>
            <a:ext cx="6759146" cy="1161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Pick a problem.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Find a solution.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Get involved.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1815012-AD3E-D749-94E2-E13992F9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2585">
            <a:off x="4156987" y="1345889"/>
            <a:ext cx="4427062" cy="293071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BE286B7-240A-C34A-A895-F1121B95E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249">
            <a:off x="3187737" y="2867795"/>
            <a:ext cx="671021" cy="483680"/>
          </a:xfrm>
          <a:prstGeom prst="rect">
            <a:avLst/>
          </a:prstGeom>
        </p:spPr>
      </p:pic>
      <p:pic>
        <p:nvPicPr>
          <p:cNvPr id="16" name="Picture 1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34C7C36-7AEE-3740-BEEC-A3DDA6580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3916">
            <a:off x="569856" y="2993771"/>
            <a:ext cx="670169" cy="814809"/>
          </a:xfrm>
          <a:prstGeom prst="rect">
            <a:avLst/>
          </a:prstGeom>
        </p:spPr>
      </p:pic>
      <p:pic>
        <p:nvPicPr>
          <p:cNvPr id="18" name="Picture 17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23271833-CC30-7E4F-9BEA-657F514F3B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82" y="1570078"/>
            <a:ext cx="583483" cy="49830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25EBE07-B348-E04C-BD65-E97EFF7D8F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6816">
            <a:off x="1361618" y="4132193"/>
            <a:ext cx="485515" cy="47707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838E083-316D-9F41-95CA-4A2D1CFCB8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29" y="3842615"/>
            <a:ext cx="447320" cy="478661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539B8BEB-F7D0-804D-8F93-2089CD506F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76" y="2904117"/>
            <a:ext cx="417418" cy="3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E04158D-4E6A-8E43-B5A9-7433B6A10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8F56DDAB-F888-BA41-8463-F5E590C55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0164">
            <a:off x="8163627" y="1120557"/>
            <a:ext cx="593931" cy="928378"/>
          </a:xfrm>
          <a:prstGeom prst="rect">
            <a:avLst/>
          </a:prstGeom>
        </p:spPr>
      </p:pic>
      <p:pic>
        <p:nvPicPr>
          <p:cNvPr id="13" name="Picture 12" descr="A picture containing sitting, bird, wire, black&#10;&#10;Description automatically generated">
            <a:extLst>
              <a:ext uri="{FF2B5EF4-FFF2-40B4-BE49-F238E27FC236}">
                <a16:creationId xmlns:a16="http://schemas.microsoft.com/office/drawing/2014/main" id="{EA74676D-6EB8-E34E-B74A-FC2E02D0A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918" y="3529211"/>
            <a:ext cx="835751" cy="80525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EFB514-FFD8-2049-B6AD-AF0006220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9103">
            <a:off x="5959638" y="648016"/>
            <a:ext cx="865898" cy="695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998484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2100" b="1" dirty="0">
                <a:latin typeface="Montserrat" pitchFamily="2" charset="77"/>
              </a:rPr>
              <a:t>8 reasons to consider engineering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143913"/>
            <a:ext cx="4572000" cy="2624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Create and shape the future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Make great money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Get a job straight after </a:t>
            </a:r>
            <a:r>
              <a:rPr lang="en-AU" sz="1400" dirty="0" err="1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uni</a:t>
            </a:r>
            <a:endParaRPr lang="en-AU" sz="14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Work in any industry, anywhere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Never stop learning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Beat the stereotypes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Travel the world</a:t>
            </a:r>
          </a:p>
          <a:p>
            <a:pPr marL="342900" indent="-342900">
              <a:buClr>
                <a:srgbClr val="DF3726"/>
              </a:buClr>
              <a:buFont typeface="+mj-lt"/>
              <a:buAutoNum type="arabicPeriod"/>
            </a:pPr>
            <a:r>
              <a:rPr lang="en-AU" sz="14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Solve problems all day, every day </a:t>
            </a:r>
            <a:endParaRPr lang="en-US" sz="14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 descr="A picture containing man, holding, small, table&#10;&#10;Description automatically generated">
            <a:extLst>
              <a:ext uri="{FF2B5EF4-FFF2-40B4-BE49-F238E27FC236}">
                <a16:creationId xmlns:a16="http://schemas.microsoft.com/office/drawing/2014/main" id="{51D03910-27EB-6D4C-AE4A-F4783913D9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8827">
            <a:off x="3999479" y="1354326"/>
            <a:ext cx="4704152" cy="305568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11A0D6D-A052-8D47-A509-5E9296076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587" y="4334461"/>
            <a:ext cx="814306" cy="5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airplane, plane, air&#10;&#10;Description automatically generated">
            <a:extLst>
              <a:ext uri="{FF2B5EF4-FFF2-40B4-BE49-F238E27FC236}">
                <a16:creationId xmlns:a16="http://schemas.microsoft.com/office/drawing/2014/main" id="{145902C0-3924-3846-9B1E-37BA9464A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64" y="2928526"/>
            <a:ext cx="2009358" cy="2054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5497018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More than lab coats and geek glasses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076882"/>
            <a:ext cx="4572000" cy="17046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Makeup = chemical engineer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Music = audio engineer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Cars = mechanical engineer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VFX + Animation = electrical engineer</a:t>
            </a:r>
          </a:p>
        </p:txBody>
      </p:sp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D8D411B-B046-B94F-AE9A-141499A28B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0562">
            <a:off x="3266255" y="2976325"/>
            <a:ext cx="1964670" cy="1958858"/>
          </a:xfrm>
          <a:prstGeom prst="rect">
            <a:avLst/>
          </a:prstGeom>
        </p:spPr>
      </p:pic>
      <p:pic>
        <p:nvPicPr>
          <p:cNvPr id="16" name="Picture 1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8B75BE-52D8-F548-AD8B-5E9EE6D152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624" y="780642"/>
            <a:ext cx="2148523" cy="2196742"/>
          </a:xfrm>
          <a:prstGeom prst="rect">
            <a:avLst/>
          </a:prstGeom>
        </p:spPr>
      </p:pic>
      <p:pic>
        <p:nvPicPr>
          <p:cNvPr id="24" name="Picture 2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005E20B-EABF-DE43-B9F6-E1B3A89CB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596" y="2489393"/>
            <a:ext cx="700137" cy="499695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93F5FBCA-A693-954E-9B5E-571511445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7134">
            <a:off x="2495442" y="2961531"/>
            <a:ext cx="783876" cy="839868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CAD10A95-6788-0741-8B90-557444922E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0" y="1932388"/>
            <a:ext cx="699680" cy="732222"/>
          </a:xfrm>
          <a:prstGeom prst="rect">
            <a:avLst/>
          </a:prstGeom>
        </p:spPr>
      </p:pic>
      <p:pic>
        <p:nvPicPr>
          <p:cNvPr id="8" name="Picture 7" descr="A picture containing indoor, table, cup, computer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AE9CFD0-E072-2547-92E3-2B0FF755A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16572">
            <a:off x="5833472" y="3013367"/>
            <a:ext cx="2852174" cy="1604348"/>
          </a:xfrm>
          <a:prstGeom prst="rect">
            <a:avLst/>
          </a:prstGeom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6878985A-C34E-2A40-A48A-8E48E879D4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612221">
            <a:off x="5774417" y="2943529"/>
            <a:ext cx="2969796" cy="175476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CE9D1BF2-899D-F747-B77B-6F40089339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617" y="4199185"/>
            <a:ext cx="681060" cy="6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535216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What makes a good engineer?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C9DA7F-FA24-0048-8DD5-6E66BC0E13FB}"/>
              </a:ext>
            </a:extLst>
          </p:cNvPr>
          <p:cNvGrpSpPr/>
          <p:nvPr/>
        </p:nvGrpSpPr>
        <p:grpSpPr>
          <a:xfrm>
            <a:off x="518643" y="1841765"/>
            <a:ext cx="1478023" cy="1717652"/>
            <a:chOff x="518643" y="1841765"/>
            <a:chExt cx="1478023" cy="1717652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E768EF7-8F95-2444-992F-B5214E496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43" y="1841765"/>
              <a:ext cx="1478023" cy="11865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F589C-F945-6A4D-94C4-62375AF693A9}"/>
                </a:ext>
              </a:extLst>
            </p:cNvPr>
            <p:cNvSpPr/>
            <p:nvPr/>
          </p:nvSpPr>
          <p:spPr>
            <a:xfrm>
              <a:off x="566858" y="3190085"/>
              <a:ext cx="1281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Creativity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C1B710-9DD3-A549-9DCB-B6682FFD1C86}"/>
              </a:ext>
            </a:extLst>
          </p:cNvPr>
          <p:cNvGrpSpPr/>
          <p:nvPr/>
        </p:nvGrpSpPr>
        <p:grpSpPr>
          <a:xfrm>
            <a:off x="2230911" y="1949642"/>
            <a:ext cx="2034531" cy="1610031"/>
            <a:chOff x="2230911" y="1949642"/>
            <a:chExt cx="2034531" cy="1610031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D4AFC650-8AC0-4549-8727-0AB322B6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4675" y="1949642"/>
              <a:ext cx="827002" cy="97082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A96BED-C241-2A49-B89D-3BD55B27524A}"/>
                </a:ext>
              </a:extLst>
            </p:cNvPr>
            <p:cNvSpPr/>
            <p:nvPr/>
          </p:nvSpPr>
          <p:spPr>
            <a:xfrm>
              <a:off x="2230911" y="3190085"/>
              <a:ext cx="2034531" cy="369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Clr>
                  <a:srgbClr val="CF372D"/>
                </a:buClr>
              </a:pPr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Critical thinking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2E0A18-DD42-F949-8D2B-7DCBC47807A4}"/>
              </a:ext>
            </a:extLst>
          </p:cNvPr>
          <p:cNvGrpSpPr/>
          <p:nvPr/>
        </p:nvGrpSpPr>
        <p:grpSpPr>
          <a:xfrm>
            <a:off x="4648376" y="1847320"/>
            <a:ext cx="1742785" cy="1712097"/>
            <a:chOff x="4648376" y="1847320"/>
            <a:chExt cx="1742785" cy="1712097"/>
          </a:xfrm>
        </p:grpSpPr>
        <p:pic>
          <p:nvPicPr>
            <p:cNvPr id="10" name="Picture 9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6BCD3C9-B87C-4B4E-871E-85DBF894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443" y="1847320"/>
              <a:ext cx="882650" cy="107315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4E53BE-9A94-A843-9C02-AFB885C37C06}"/>
                </a:ext>
              </a:extLst>
            </p:cNvPr>
            <p:cNvSpPr/>
            <p:nvPr/>
          </p:nvSpPr>
          <p:spPr>
            <a:xfrm>
              <a:off x="4648376" y="3190085"/>
              <a:ext cx="1742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Collaboration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7795A5-D973-F84C-A1D9-7ECFBF648D0D}"/>
              </a:ext>
            </a:extLst>
          </p:cNvPr>
          <p:cNvGrpSpPr/>
          <p:nvPr/>
        </p:nvGrpSpPr>
        <p:grpSpPr>
          <a:xfrm>
            <a:off x="6618451" y="1983853"/>
            <a:ext cx="2081019" cy="1575564"/>
            <a:chOff x="6618451" y="1983853"/>
            <a:chExt cx="2081019" cy="1575564"/>
          </a:xfrm>
        </p:grpSpPr>
        <p:pic>
          <p:nvPicPr>
            <p:cNvPr id="14" name="Picture 13" descr="A picture containing game, table&#10;&#10;Description automatically generated">
              <a:extLst>
                <a:ext uri="{FF2B5EF4-FFF2-40B4-BE49-F238E27FC236}">
                  <a16:creationId xmlns:a16="http://schemas.microsoft.com/office/drawing/2014/main" id="{DB33CE53-1F46-F744-B6BE-78173BE7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0570" y="1983853"/>
              <a:ext cx="1136780" cy="97082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D39763-35BC-B34B-AEA1-BA49EF86B9AE}"/>
                </a:ext>
              </a:extLst>
            </p:cNvPr>
            <p:cNvSpPr/>
            <p:nvPr/>
          </p:nvSpPr>
          <p:spPr>
            <a:xfrm>
              <a:off x="6618451" y="3190085"/>
              <a:ext cx="2081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Montserrat" panose="02000505000000020004" pitchFamily="2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Communication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5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C3FF-8D13-1F43-B92F-C295036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407" y="365530"/>
            <a:ext cx="1262063" cy="4457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33331-7D15-4243-8E6F-72D2D9C20916}"/>
              </a:ext>
            </a:extLst>
          </p:cNvPr>
          <p:cNvSpPr/>
          <p:nvPr/>
        </p:nvSpPr>
        <p:spPr>
          <a:xfrm>
            <a:off x="659076" y="511851"/>
            <a:ext cx="4169731" cy="437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100" b="1" dirty="0">
                <a:latin typeface="Montserrat" pitchFamily="2" charset="77"/>
              </a:rPr>
              <a:t>Choose your own adventure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957F-4F14-0B44-A75B-0220F6861277}"/>
              </a:ext>
            </a:extLst>
          </p:cNvPr>
          <p:cNvSpPr txBox="1"/>
          <p:nvPr/>
        </p:nvSpPr>
        <p:spPr>
          <a:xfrm>
            <a:off x="7944135" y="4811217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latin typeface="Montserrat SemiBold" pitchFamily="2" charset="77"/>
                <a:cs typeface="Gordita" pitchFamily="2" charset="77"/>
              </a:rPr>
              <a:t>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BCDD3-22EE-1748-A422-59629E0428C3}"/>
              </a:ext>
            </a:extLst>
          </p:cNvPr>
          <p:cNvSpPr/>
          <p:nvPr/>
        </p:nvSpPr>
        <p:spPr>
          <a:xfrm>
            <a:off x="659076" y="1143913"/>
            <a:ext cx="4931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HIGH SCHOOL + UNI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Science</a:t>
            </a: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 (Physics + Chemistry) + </a:t>
            </a: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Math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Creative/communication subjects, </a:t>
            </a:r>
            <a:b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such as </a:t>
            </a:r>
            <a:r>
              <a:rPr lang="en-AU" sz="1600" b="1" dirty="0">
                <a:latin typeface="Montserrat Semi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English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501305-EFCB-EB4E-BA3D-3243B96F5A98}"/>
              </a:ext>
            </a:extLst>
          </p:cNvPr>
          <p:cNvSpPr/>
          <p:nvPr/>
        </p:nvSpPr>
        <p:spPr>
          <a:xfrm>
            <a:off x="659076" y="2579174"/>
            <a:ext cx="4242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DF3726"/>
                </a:solidFill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ALTERNATIVE PATHWAYS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Enabling courses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Other related courses at university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TAFE/colleges/PIBT/V.E.T.</a:t>
            </a:r>
          </a:p>
          <a:p>
            <a:pPr marL="285750" indent="-285750">
              <a:buClr>
                <a:srgbClr val="DF3726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200050500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Defence </a:t>
            </a:r>
            <a:endParaRPr lang="en-US" sz="1600" dirty="0">
              <a:latin typeface="Montserrat" panose="02000505000000020004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A picture containing racket, sitting, table, photo&#10;&#10;Description automatically generated">
            <a:extLst>
              <a:ext uri="{FF2B5EF4-FFF2-40B4-BE49-F238E27FC236}">
                <a16:creationId xmlns:a16="http://schemas.microsoft.com/office/drawing/2014/main" id="{FE5F3B00-D087-DE41-B70C-A4A4E7F57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9635">
            <a:off x="4778545" y="855679"/>
            <a:ext cx="4556502" cy="2959780"/>
          </a:xfrm>
          <a:prstGeom prst="rect">
            <a:avLst/>
          </a:prstGeom>
        </p:spPr>
      </p:pic>
      <p:pic>
        <p:nvPicPr>
          <p:cNvPr id="20" name="Picture 19" descr="A picture containing sitting, open, small, table&#10;&#10;Description automatically generated">
            <a:extLst>
              <a:ext uri="{FF2B5EF4-FFF2-40B4-BE49-F238E27FC236}">
                <a16:creationId xmlns:a16="http://schemas.microsoft.com/office/drawing/2014/main" id="{C2C8535C-126C-224B-A03F-5F9120228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4758">
            <a:off x="4891096" y="2751936"/>
            <a:ext cx="2193156" cy="218666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D75E829-2F14-5541-B5CA-BFA480E07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522" y="3703044"/>
            <a:ext cx="816890" cy="958958"/>
          </a:xfrm>
          <a:prstGeom prst="rect">
            <a:avLst/>
          </a:prstGeom>
        </p:spPr>
      </p:pic>
      <p:pic>
        <p:nvPicPr>
          <p:cNvPr id="14" name="Picture 13" descr="A picture containing table, stool, drawing&#10;&#10;Description automatically generated">
            <a:extLst>
              <a:ext uri="{FF2B5EF4-FFF2-40B4-BE49-F238E27FC236}">
                <a16:creationId xmlns:a16="http://schemas.microsoft.com/office/drawing/2014/main" id="{EAE2C95C-1D4F-EC4D-8044-7879D2FCA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1618">
            <a:off x="8102554" y="3581799"/>
            <a:ext cx="545552" cy="8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7653</TotalTime>
  <Words>1053</Words>
  <Application>Microsoft Office PowerPoint</Application>
  <PresentationFormat>On-screen Show (16:9)</PresentationFormat>
  <Paragraphs>210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 Light</vt:lpstr>
      <vt:lpstr>Montserrat Medium</vt:lpstr>
      <vt:lpstr>Calibri</vt:lpstr>
      <vt:lpstr>Montserrat SemiBold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Peta Lioulios</cp:lastModifiedBy>
  <cp:revision>140</cp:revision>
  <dcterms:created xsi:type="dcterms:W3CDTF">2019-10-14T22:40:53Z</dcterms:created>
  <dcterms:modified xsi:type="dcterms:W3CDTF">2020-05-01T04:24:27Z</dcterms:modified>
</cp:coreProperties>
</file>