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93455" r:id="rId4"/>
  </p:sldMasterIdLst>
  <p:notesMasterIdLst>
    <p:notesMasterId r:id="rId52"/>
  </p:notesMasterIdLst>
  <p:sldIdLst>
    <p:sldId id="265" r:id="rId5"/>
    <p:sldId id="266" r:id="rId6"/>
    <p:sldId id="267" r:id="rId7"/>
    <p:sldId id="313" r:id="rId8"/>
    <p:sldId id="260" r:id="rId9"/>
    <p:sldId id="324" r:id="rId10"/>
    <p:sldId id="325" r:id="rId11"/>
    <p:sldId id="326" r:id="rId12"/>
    <p:sldId id="327" r:id="rId13"/>
    <p:sldId id="328" r:id="rId14"/>
    <p:sldId id="329" r:id="rId15"/>
    <p:sldId id="330" r:id="rId16"/>
    <p:sldId id="331" r:id="rId17"/>
    <p:sldId id="332" r:id="rId18"/>
    <p:sldId id="333" r:id="rId19"/>
    <p:sldId id="334" r:id="rId20"/>
    <p:sldId id="335" r:id="rId21"/>
    <p:sldId id="336" r:id="rId22"/>
    <p:sldId id="343" r:id="rId23"/>
    <p:sldId id="344" r:id="rId24"/>
    <p:sldId id="345" r:id="rId25"/>
    <p:sldId id="346" r:id="rId26"/>
    <p:sldId id="347" r:id="rId27"/>
    <p:sldId id="348" r:id="rId28"/>
    <p:sldId id="349" r:id="rId29"/>
    <p:sldId id="350" r:id="rId30"/>
    <p:sldId id="351" r:id="rId31"/>
    <p:sldId id="358" r:id="rId32"/>
    <p:sldId id="357" r:id="rId33"/>
    <p:sldId id="356" r:id="rId34"/>
    <p:sldId id="354" r:id="rId35"/>
    <p:sldId id="355" r:id="rId36"/>
    <p:sldId id="352" r:id="rId37"/>
    <p:sldId id="353" r:id="rId38"/>
    <p:sldId id="337" r:id="rId39"/>
    <p:sldId id="338" r:id="rId40"/>
    <p:sldId id="340" r:id="rId41"/>
    <p:sldId id="341" r:id="rId42"/>
    <p:sldId id="342" r:id="rId43"/>
    <p:sldId id="359" r:id="rId44"/>
    <p:sldId id="360" r:id="rId45"/>
    <p:sldId id="361" r:id="rId46"/>
    <p:sldId id="362" r:id="rId47"/>
    <p:sldId id="363" r:id="rId48"/>
    <p:sldId id="321" r:id="rId49"/>
    <p:sldId id="322" r:id="rId50"/>
    <p:sldId id="323" r:id="rId51"/>
  </p:sldIdLst>
  <p:sldSz cx="9144000" cy="5143500" type="screen16x9"/>
  <p:notesSz cx="6807200" cy="9939338"/>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F2F2"/>
    <a:srgbClr val="E60000"/>
    <a:srgbClr val="AB0000"/>
    <a:srgbClr val="E6004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EE8ADB0-16B0-419F-91DB-663BA5B17F2B}" v="110" dt="2020-08-03T10:24:50.51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666" autoAdjust="0"/>
    <p:restoredTop sz="68533" autoAdjust="0"/>
  </p:normalViewPr>
  <p:slideViewPr>
    <p:cSldViewPr snapToGrid="0" snapToObjects="1">
      <p:cViewPr>
        <p:scale>
          <a:sx n="100" d="100"/>
          <a:sy n="100" d="100"/>
        </p:scale>
        <p:origin x="1600" y="416"/>
      </p:cViewPr>
      <p:guideLst>
        <p:guide orient="horz" pos="1620"/>
        <p:guide pos="2880"/>
      </p:guideLst>
    </p:cSldViewPr>
  </p:slideViewPr>
  <p:notesTextViewPr>
    <p:cViewPr>
      <p:scale>
        <a:sx n="100" d="100"/>
        <a:sy n="100" d="100"/>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787" cy="496967"/>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55838" y="0"/>
            <a:ext cx="2949787" cy="496967"/>
          </a:xfrm>
          <a:prstGeom prst="rect">
            <a:avLst/>
          </a:prstGeom>
        </p:spPr>
        <p:txBody>
          <a:bodyPr vert="horz" lIns="91440" tIns="45720" rIns="91440" bIns="45720" rtlCol="0"/>
          <a:lstStyle>
            <a:lvl1pPr algn="r" fontAlgn="auto">
              <a:spcBef>
                <a:spcPts val="0"/>
              </a:spcBef>
              <a:spcAft>
                <a:spcPts val="0"/>
              </a:spcAft>
              <a:defRPr sz="1200">
                <a:latin typeface="+mn-lt"/>
                <a:ea typeface="+mn-ea"/>
                <a:cs typeface="+mn-cs"/>
              </a:defRPr>
            </a:lvl1pPr>
          </a:lstStyle>
          <a:p>
            <a:pPr>
              <a:defRPr/>
            </a:pPr>
            <a:fld id="{1EECA41C-DCC6-B94D-B354-DD370A3761CA}" type="datetimeFigureOut">
              <a:rPr lang="en-US"/>
              <a:pPr>
                <a:defRPr/>
              </a:pPr>
              <a:t>8/6/2020</a:t>
            </a:fld>
            <a:endParaRPr lang="en-US"/>
          </a:p>
        </p:txBody>
      </p:sp>
      <p:sp>
        <p:nvSpPr>
          <p:cNvPr id="4" name="Slide Image Placeholder 3"/>
          <p:cNvSpPr>
            <a:spLocks noGrp="1" noRot="1" noChangeAspect="1"/>
          </p:cNvSpPr>
          <p:nvPr>
            <p:ph type="sldImg" idx="2"/>
          </p:nvPr>
        </p:nvSpPr>
        <p:spPr>
          <a:xfrm>
            <a:off x="92075" y="746125"/>
            <a:ext cx="6623050" cy="3725863"/>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0720" y="4721186"/>
            <a:ext cx="5445760" cy="4472702"/>
          </a:xfrm>
          <a:prstGeom prst="rect">
            <a:avLst/>
          </a:prstGeom>
        </p:spPr>
        <p:txBody>
          <a:bodyPr vert="horz" lIns="91440" tIns="45720" rIns="91440" bIns="45720" rtlCol="0"/>
          <a:lstStyle/>
          <a:p>
            <a:pPr lvl="0"/>
            <a:r>
              <a:rPr lang="en-AU" noProof="0"/>
              <a:t>Click to edit Master text styles</a:t>
            </a:r>
          </a:p>
          <a:p>
            <a:pPr lvl="1"/>
            <a:r>
              <a:rPr lang="en-AU" noProof="0"/>
              <a:t>Second level</a:t>
            </a:r>
          </a:p>
          <a:p>
            <a:pPr lvl="2"/>
            <a:r>
              <a:rPr lang="en-AU" noProof="0"/>
              <a:t>Third level</a:t>
            </a:r>
          </a:p>
          <a:p>
            <a:pPr lvl="3"/>
            <a:r>
              <a:rPr lang="en-AU" noProof="0"/>
              <a:t>Fourth level</a:t>
            </a:r>
          </a:p>
          <a:p>
            <a:pPr lvl="4"/>
            <a:r>
              <a:rPr lang="en-AU" noProof="0"/>
              <a:t>Fifth level</a:t>
            </a:r>
            <a:endParaRPr lang="en-US" noProof="0"/>
          </a:p>
        </p:txBody>
      </p:sp>
      <p:sp>
        <p:nvSpPr>
          <p:cNvPr id="6" name="Footer Placeholder 5"/>
          <p:cNvSpPr>
            <a:spLocks noGrp="1"/>
          </p:cNvSpPr>
          <p:nvPr>
            <p:ph type="ftr" sz="quarter" idx="4"/>
          </p:nvPr>
        </p:nvSpPr>
        <p:spPr>
          <a:xfrm>
            <a:off x="0" y="9440646"/>
            <a:ext cx="2949787" cy="496967"/>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55838" y="9440646"/>
            <a:ext cx="2949787" cy="496967"/>
          </a:xfrm>
          <a:prstGeom prst="rect">
            <a:avLst/>
          </a:prstGeom>
        </p:spPr>
        <p:txBody>
          <a:bodyPr vert="horz" lIns="91440" tIns="45720" rIns="91440" bIns="45720" rtlCol="0" anchor="b"/>
          <a:lstStyle>
            <a:lvl1pPr algn="r" fontAlgn="auto">
              <a:spcBef>
                <a:spcPts val="0"/>
              </a:spcBef>
              <a:spcAft>
                <a:spcPts val="0"/>
              </a:spcAft>
              <a:defRPr sz="1200">
                <a:latin typeface="+mn-lt"/>
                <a:ea typeface="+mn-ea"/>
                <a:cs typeface="+mn-cs"/>
              </a:defRPr>
            </a:lvl1pPr>
          </a:lstStyle>
          <a:p>
            <a:pPr>
              <a:defRPr/>
            </a:pPr>
            <a:fld id="{5E26C8CC-7964-C144-8F75-671A9D582BA8}" type="slidenum">
              <a:rPr lang="en-US"/>
              <a:pPr>
                <a:defRPr/>
              </a:pPr>
              <a:t>‹#›</a:t>
            </a:fld>
            <a:endParaRPr lang="en-US"/>
          </a:p>
        </p:txBody>
      </p:sp>
    </p:spTree>
    <p:extLst>
      <p:ext uri="{BB962C8B-B14F-4D97-AF65-F5344CB8AC3E}">
        <p14:creationId xmlns:p14="http://schemas.microsoft.com/office/powerpoint/2010/main" val="987701372"/>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a:t>Please replace the text and image for your presentation. The image will need to be “sent to the back” by right clicking and selecting Arrange.</a:t>
            </a:r>
          </a:p>
        </p:txBody>
      </p:sp>
      <p:sp>
        <p:nvSpPr>
          <p:cNvPr id="286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3C17C275-DB7E-4EB5-8E86-6009450C4B40}" type="slidenum">
              <a:rPr lang="en-US" altLang="en-US" sz="1200" smtClean="0">
                <a:solidFill>
                  <a:srgbClr val="000000"/>
                </a:solidFill>
              </a:rPr>
              <a:pPr/>
              <a:t>1</a:t>
            </a:fld>
            <a:endParaRPr lang="en-US" altLang="en-US" sz="1200">
              <a:solidFill>
                <a:srgbClr val="000000"/>
              </a:solidFill>
            </a:endParaRPr>
          </a:p>
        </p:txBody>
      </p:sp>
    </p:spTree>
    <p:extLst>
      <p:ext uri="{BB962C8B-B14F-4D97-AF65-F5344CB8AC3E}">
        <p14:creationId xmlns:p14="http://schemas.microsoft.com/office/powerpoint/2010/main" val="15468667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7410"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rPr>
              <a:t>Please replace the text only for your body slides – do not delete the background image with the EA logo.</a:t>
            </a:r>
          </a:p>
        </p:txBody>
      </p:sp>
      <p:sp>
        <p:nvSpPr>
          <p:cNvPr id="17411"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fld id="{D15ABCEF-9D66-0E4E-B547-6F84E934F69A}" type="slidenum">
              <a:rPr lang="en-US" sz="1200">
                <a:latin typeface="Calibri" charset="0"/>
              </a:rPr>
              <a:pPr eaLnBrk="1" fontAlgn="base" hangingPunct="1">
                <a:spcBef>
                  <a:spcPct val="0"/>
                </a:spcBef>
                <a:spcAft>
                  <a:spcPct val="0"/>
                </a:spcAft>
              </a:pPr>
              <a:t>14</a:t>
            </a:fld>
            <a:endParaRPr lang="en-US" sz="1200">
              <a:latin typeface="Calibri" charset="0"/>
            </a:endParaRPr>
          </a:p>
        </p:txBody>
      </p:sp>
    </p:spTree>
    <p:extLst>
      <p:ext uri="{BB962C8B-B14F-4D97-AF65-F5344CB8AC3E}">
        <p14:creationId xmlns:p14="http://schemas.microsoft.com/office/powerpoint/2010/main" val="22977025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7410"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rPr>
              <a:t>Please replace the text only for your body slides – do not delete the background image with the EA logo.</a:t>
            </a:r>
          </a:p>
        </p:txBody>
      </p:sp>
      <p:sp>
        <p:nvSpPr>
          <p:cNvPr id="17411"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fld id="{D15ABCEF-9D66-0E4E-B547-6F84E934F69A}" type="slidenum">
              <a:rPr lang="en-US" sz="1200">
                <a:latin typeface="Calibri" charset="0"/>
              </a:rPr>
              <a:pPr eaLnBrk="1" fontAlgn="base" hangingPunct="1">
                <a:spcBef>
                  <a:spcPct val="0"/>
                </a:spcBef>
                <a:spcAft>
                  <a:spcPct val="0"/>
                </a:spcAft>
              </a:pPr>
              <a:t>15</a:t>
            </a:fld>
            <a:endParaRPr lang="en-US" sz="1200">
              <a:latin typeface="Calibri" charset="0"/>
            </a:endParaRPr>
          </a:p>
        </p:txBody>
      </p:sp>
    </p:spTree>
    <p:extLst>
      <p:ext uri="{BB962C8B-B14F-4D97-AF65-F5344CB8AC3E}">
        <p14:creationId xmlns:p14="http://schemas.microsoft.com/office/powerpoint/2010/main" val="42751803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7410"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rPr>
              <a:t>Please replace the text only for your body slides – do not delete the background image with the EA logo.</a:t>
            </a:r>
          </a:p>
        </p:txBody>
      </p:sp>
      <p:sp>
        <p:nvSpPr>
          <p:cNvPr id="17411"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fld id="{D15ABCEF-9D66-0E4E-B547-6F84E934F69A}" type="slidenum">
              <a:rPr lang="en-US" sz="1200">
                <a:latin typeface="Calibri" charset="0"/>
              </a:rPr>
              <a:pPr eaLnBrk="1" fontAlgn="base" hangingPunct="1">
                <a:spcBef>
                  <a:spcPct val="0"/>
                </a:spcBef>
                <a:spcAft>
                  <a:spcPct val="0"/>
                </a:spcAft>
              </a:pPr>
              <a:t>16</a:t>
            </a:fld>
            <a:endParaRPr lang="en-US" sz="1200">
              <a:latin typeface="Calibri" charset="0"/>
            </a:endParaRPr>
          </a:p>
        </p:txBody>
      </p:sp>
    </p:spTree>
    <p:extLst>
      <p:ext uri="{BB962C8B-B14F-4D97-AF65-F5344CB8AC3E}">
        <p14:creationId xmlns:p14="http://schemas.microsoft.com/office/powerpoint/2010/main" val="35047492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7410"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rPr>
              <a:t>Please replace the text only for your body slides – do not delete the background image with the EA logo.</a:t>
            </a:r>
          </a:p>
        </p:txBody>
      </p:sp>
      <p:sp>
        <p:nvSpPr>
          <p:cNvPr id="17411"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fld id="{D15ABCEF-9D66-0E4E-B547-6F84E934F69A}" type="slidenum">
              <a:rPr lang="en-US" sz="1200">
                <a:latin typeface="Calibri" charset="0"/>
              </a:rPr>
              <a:pPr eaLnBrk="1" fontAlgn="base" hangingPunct="1">
                <a:spcBef>
                  <a:spcPct val="0"/>
                </a:spcBef>
                <a:spcAft>
                  <a:spcPct val="0"/>
                </a:spcAft>
              </a:pPr>
              <a:t>17</a:t>
            </a:fld>
            <a:endParaRPr lang="en-US" sz="1200">
              <a:latin typeface="Calibri" charset="0"/>
            </a:endParaRPr>
          </a:p>
        </p:txBody>
      </p:sp>
    </p:spTree>
    <p:extLst>
      <p:ext uri="{BB962C8B-B14F-4D97-AF65-F5344CB8AC3E}">
        <p14:creationId xmlns:p14="http://schemas.microsoft.com/office/powerpoint/2010/main" val="25049037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7410"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rPr>
              <a:t>Please replace the text only for your body slides – do not delete the background image with the EA logo.</a:t>
            </a:r>
          </a:p>
        </p:txBody>
      </p:sp>
      <p:sp>
        <p:nvSpPr>
          <p:cNvPr id="17411"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fld id="{D15ABCEF-9D66-0E4E-B547-6F84E934F69A}" type="slidenum">
              <a:rPr lang="en-US" sz="1200">
                <a:latin typeface="Calibri" charset="0"/>
              </a:rPr>
              <a:pPr eaLnBrk="1" fontAlgn="base" hangingPunct="1">
                <a:spcBef>
                  <a:spcPct val="0"/>
                </a:spcBef>
                <a:spcAft>
                  <a:spcPct val="0"/>
                </a:spcAft>
              </a:pPr>
              <a:t>18</a:t>
            </a:fld>
            <a:endParaRPr lang="en-US" sz="1200">
              <a:latin typeface="Calibri" charset="0"/>
            </a:endParaRPr>
          </a:p>
        </p:txBody>
      </p:sp>
    </p:spTree>
    <p:extLst>
      <p:ext uri="{BB962C8B-B14F-4D97-AF65-F5344CB8AC3E}">
        <p14:creationId xmlns:p14="http://schemas.microsoft.com/office/powerpoint/2010/main" val="13142961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7410"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indent="0">
              <a:buFont typeface="Arial" panose="020B0604020202020204" pitchFamily="34" charset="0"/>
              <a:buNone/>
            </a:pPr>
            <a:r>
              <a:rPr lang="en-AU" dirty="0"/>
              <a:t>Materials are fundamental building blocks of engineering.</a:t>
            </a:r>
          </a:p>
          <a:p>
            <a:pPr marL="0" indent="0">
              <a:buFont typeface="Arial" panose="020B0604020202020204" pitchFamily="34" charset="0"/>
              <a:buNone/>
            </a:pPr>
            <a:endParaRPr lang="en-AU" dirty="0"/>
          </a:p>
          <a:p>
            <a:pPr marL="0" indent="0">
              <a:buFont typeface="Arial" panose="020B0604020202020204" pitchFamily="34" charset="0"/>
              <a:buNone/>
            </a:pPr>
            <a:r>
              <a:rPr lang="en-AU" dirty="0"/>
              <a:t>Students of engineering learn about repeatable and reproducible engineering properties that can be applied to solve engineering problems. </a:t>
            </a:r>
          </a:p>
          <a:p>
            <a:pPr marL="0" indent="0">
              <a:buFont typeface="Arial" panose="020B0604020202020204" pitchFamily="34" charset="0"/>
              <a:buNone/>
            </a:pPr>
            <a:endParaRPr lang="en-AU" dirty="0"/>
          </a:p>
          <a:p>
            <a:pPr marL="0" indent="0">
              <a:buFont typeface="Arial" panose="020B0604020202020204" pitchFamily="34" charset="0"/>
              <a:buNone/>
            </a:pPr>
            <a:r>
              <a:rPr lang="en-AU" dirty="0"/>
              <a:t>Materials is taught in the second year of an engineering diploma or degree and it is important that those moving into engineering get a solid understanding of this area.</a:t>
            </a:r>
          </a:p>
          <a:p>
            <a:pPr marL="0" indent="0">
              <a:buFont typeface="Arial" panose="020B0604020202020204" pitchFamily="34" charset="0"/>
              <a:buNone/>
            </a:pPr>
            <a:endParaRPr lang="en-AU" i="1" dirty="0"/>
          </a:p>
          <a:p>
            <a:pPr marL="0" indent="0">
              <a:buFont typeface="Arial" panose="020B0604020202020204" pitchFamily="34" charset="0"/>
              <a:buNone/>
            </a:pPr>
            <a:r>
              <a:rPr lang="en-AU" i="1" dirty="0"/>
              <a:t>The success of any engineering project is only as good as the materials from which they are made and the workmanship to do so</a:t>
            </a:r>
            <a:endParaRPr lang="en-US" dirty="0">
              <a:latin typeface="Calibri" charset="0"/>
            </a:endParaRPr>
          </a:p>
        </p:txBody>
      </p:sp>
      <p:sp>
        <p:nvSpPr>
          <p:cNvPr id="17411"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fld id="{D15ABCEF-9D66-0E4E-B547-6F84E934F69A}" type="slidenum">
              <a:rPr lang="en-US" sz="1200">
                <a:latin typeface="Calibri" charset="0"/>
              </a:rPr>
              <a:pPr eaLnBrk="1" fontAlgn="base" hangingPunct="1">
                <a:spcBef>
                  <a:spcPct val="0"/>
                </a:spcBef>
                <a:spcAft>
                  <a:spcPct val="0"/>
                </a:spcAft>
              </a:pPr>
              <a:t>19</a:t>
            </a:fld>
            <a:endParaRPr lang="en-US" sz="1200">
              <a:latin typeface="Calibri" charset="0"/>
            </a:endParaRPr>
          </a:p>
        </p:txBody>
      </p:sp>
    </p:spTree>
    <p:extLst>
      <p:ext uri="{BB962C8B-B14F-4D97-AF65-F5344CB8AC3E}">
        <p14:creationId xmlns:p14="http://schemas.microsoft.com/office/powerpoint/2010/main" val="30176143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7410"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indent="0">
              <a:buFontTx/>
              <a:buNone/>
            </a:pPr>
            <a:endParaRPr lang="en-US" dirty="0">
              <a:latin typeface="Lato Regular"/>
            </a:endParaRPr>
          </a:p>
        </p:txBody>
      </p:sp>
      <p:sp>
        <p:nvSpPr>
          <p:cNvPr id="17411"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fld id="{D15ABCEF-9D66-0E4E-B547-6F84E934F69A}" type="slidenum">
              <a:rPr lang="en-US" sz="1200">
                <a:latin typeface="Calibri" charset="0"/>
              </a:rPr>
              <a:pPr eaLnBrk="1" fontAlgn="base" hangingPunct="1">
                <a:spcBef>
                  <a:spcPct val="0"/>
                </a:spcBef>
                <a:spcAft>
                  <a:spcPct val="0"/>
                </a:spcAft>
              </a:pPr>
              <a:t>20</a:t>
            </a:fld>
            <a:endParaRPr lang="en-US" sz="1200">
              <a:latin typeface="Calibri" charset="0"/>
            </a:endParaRPr>
          </a:p>
        </p:txBody>
      </p:sp>
    </p:spTree>
    <p:extLst>
      <p:ext uri="{BB962C8B-B14F-4D97-AF65-F5344CB8AC3E}">
        <p14:creationId xmlns:p14="http://schemas.microsoft.com/office/powerpoint/2010/main" val="42125315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7410"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indent="0">
              <a:buFontTx/>
              <a:buNone/>
            </a:pPr>
            <a:endParaRPr lang="en-US" dirty="0">
              <a:latin typeface="Lato Regular"/>
            </a:endParaRPr>
          </a:p>
        </p:txBody>
      </p:sp>
      <p:sp>
        <p:nvSpPr>
          <p:cNvPr id="17411"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fld id="{D15ABCEF-9D66-0E4E-B547-6F84E934F69A}" type="slidenum">
              <a:rPr lang="en-US" sz="1200">
                <a:latin typeface="Calibri" charset="0"/>
              </a:rPr>
              <a:pPr eaLnBrk="1" fontAlgn="base" hangingPunct="1">
                <a:spcBef>
                  <a:spcPct val="0"/>
                </a:spcBef>
                <a:spcAft>
                  <a:spcPct val="0"/>
                </a:spcAft>
              </a:pPr>
              <a:t>21</a:t>
            </a:fld>
            <a:endParaRPr lang="en-US" sz="1200">
              <a:latin typeface="Calibri" charset="0"/>
            </a:endParaRPr>
          </a:p>
        </p:txBody>
      </p:sp>
    </p:spTree>
    <p:extLst>
      <p:ext uri="{BB962C8B-B14F-4D97-AF65-F5344CB8AC3E}">
        <p14:creationId xmlns:p14="http://schemas.microsoft.com/office/powerpoint/2010/main" val="33771630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7410"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indent="0">
              <a:buFontTx/>
              <a:buNone/>
            </a:pPr>
            <a:r>
              <a:rPr lang="en-US" dirty="0">
                <a:latin typeface="Lato Regular"/>
              </a:rPr>
              <a:t>Masonry has significant structural applications because of its high compressive strength for load bearing</a:t>
            </a:r>
          </a:p>
          <a:p>
            <a:pPr marL="0" indent="0">
              <a:buFontTx/>
              <a:buNone/>
            </a:pPr>
            <a:endParaRPr lang="en-US" dirty="0">
              <a:latin typeface="Lato Regular"/>
            </a:endParaRPr>
          </a:p>
          <a:p>
            <a:pPr marL="0" indent="0">
              <a:buFontTx/>
              <a:buNone/>
            </a:pPr>
            <a:r>
              <a:rPr lang="en-US" dirty="0">
                <a:latin typeface="Lato Regular"/>
              </a:rPr>
              <a:t>Low Bond strength which can affect lateral strength in wind and earthquake</a:t>
            </a:r>
          </a:p>
          <a:p>
            <a:pPr marL="0" indent="0">
              <a:buFontTx/>
              <a:buNone/>
            </a:pPr>
            <a:endParaRPr lang="en-US" dirty="0">
              <a:latin typeface="Lato Regular"/>
            </a:endParaRPr>
          </a:p>
          <a:p>
            <a:pPr marL="0" indent="0">
              <a:buFontTx/>
              <a:buNone/>
            </a:pPr>
            <a:r>
              <a:rPr lang="en-US" dirty="0">
                <a:latin typeface="Lato Regular"/>
              </a:rPr>
              <a:t>Clay bricks are made by firing a mixture of clay and shale in a kiln at high temperature (c1000deg </a:t>
            </a:r>
            <a:r>
              <a:rPr lang="en-US" dirty="0" err="1">
                <a:latin typeface="Lato Regular"/>
              </a:rPr>
              <a:t>cel</a:t>
            </a:r>
            <a:r>
              <a:rPr lang="en-US" dirty="0">
                <a:latin typeface="Lato Regular"/>
              </a:rPr>
              <a:t>)</a:t>
            </a:r>
          </a:p>
          <a:p>
            <a:pPr marL="0" indent="0">
              <a:buFontTx/>
              <a:buNone/>
            </a:pPr>
            <a:endParaRPr lang="en-US" dirty="0">
              <a:latin typeface="Lato Regular"/>
            </a:endParaRPr>
          </a:p>
          <a:p>
            <a:pPr marL="0" indent="0">
              <a:buFontTx/>
              <a:buNone/>
            </a:pPr>
            <a:r>
              <a:rPr lang="en-US" dirty="0">
                <a:latin typeface="Lato Regular"/>
              </a:rPr>
              <a:t>Concrete bricks are manufactured using a press, vibration or a combination to compact moderate-strength concrete into </a:t>
            </a:r>
            <a:r>
              <a:rPr lang="en-US" dirty="0" err="1">
                <a:latin typeface="Lato Regular"/>
              </a:rPr>
              <a:t>moulds</a:t>
            </a:r>
            <a:r>
              <a:rPr lang="en-US" dirty="0">
                <a:latin typeface="Lato Regular"/>
              </a:rPr>
              <a:t>. The blocks are usually steam or burner cured</a:t>
            </a:r>
          </a:p>
          <a:p>
            <a:pPr marL="0" indent="0">
              <a:buFontTx/>
              <a:buNone/>
            </a:pPr>
            <a:endParaRPr lang="en-US" dirty="0">
              <a:latin typeface="Lato Regular"/>
            </a:endParaRPr>
          </a:p>
          <a:p>
            <a:pPr marL="0" indent="0">
              <a:buFontTx/>
              <a:buNone/>
            </a:pPr>
            <a:r>
              <a:rPr lang="en-US" dirty="0">
                <a:latin typeface="Lato Regular"/>
              </a:rPr>
              <a:t>Modern load bearing masonry with floors and shear walls to resist lateral loads</a:t>
            </a:r>
          </a:p>
        </p:txBody>
      </p:sp>
      <p:sp>
        <p:nvSpPr>
          <p:cNvPr id="17411"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fld id="{D15ABCEF-9D66-0E4E-B547-6F84E934F69A}" type="slidenum">
              <a:rPr lang="en-US" sz="1200">
                <a:latin typeface="Calibri" charset="0"/>
              </a:rPr>
              <a:pPr eaLnBrk="1" fontAlgn="base" hangingPunct="1">
                <a:spcBef>
                  <a:spcPct val="0"/>
                </a:spcBef>
                <a:spcAft>
                  <a:spcPct val="0"/>
                </a:spcAft>
              </a:pPr>
              <a:t>22</a:t>
            </a:fld>
            <a:endParaRPr lang="en-US" sz="1200">
              <a:latin typeface="Calibri" charset="0"/>
            </a:endParaRPr>
          </a:p>
        </p:txBody>
      </p:sp>
    </p:spTree>
    <p:extLst>
      <p:ext uri="{BB962C8B-B14F-4D97-AF65-F5344CB8AC3E}">
        <p14:creationId xmlns:p14="http://schemas.microsoft.com/office/powerpoint/2010/main" val="12610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7410"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indent="0">
              <a:buFontTx/>
              <a:buNone/>
            </a:pPr>
            <a:r>
              <a:rPr lang="en-US" dirty="0">
                <a:latin typeface="Lato Regular"/>
              </a:rPr>
              <a:t>Masonry bricks and mortar are exposed to chlorides from salt spray that can create vulnerable to salt attack</a:t>
            </a:r>
          </a:p>
          <a:p>
            <a:pPr marL="0" indent="0">
              <a:buFontTx/>
              <a:buNone/>
            </a:pPr>
            <a:endParaRPr lang="en-US" dirty="0">
              <a:latin typeface="Lato Regular"/>
            </a:endParaRPr>
          </a:p>
        </p:txBody>
      </p:sp>
      <p:sp>
        <p:nvSpPr>
          <p:cNvPr id="17411"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fld id="{D15ABCEF-9D66-0E4E-B547-6F84E934F69A}" type="slidenum">
              <a:rPr lang="en-US" sz="1200">
                <a:latin typeface="Calibri" charset="0"/>
              </a:rPr>
              <a:pPr eaLnBrk="1" fontAlgn="base" hangingPunct="1">
                <a:spcBef>
                  <a:spcPct val="0"/>
                </a:spcBef>
                <a:spcAft>
                  <a:spcPct val="0"/>
                </a:spcAft>
              </a:pPr>
              <a:t>23</a:t>
            </a:fld>
            <a:endParaRPr lang="en-US" sz="1200">
              <a:latin typeface="Calibri" charset="0"/>
            </a:endParaRPr>
          </a:p>
        </p:txBody>
      </p:sp>
    </p:spTree>
    <p:extLst>
      <p:ext uri="{BB962C8B-B14F-4D97-AF65-F5344CB8AC3E}">
        <p14:creationId xmlns:p14="http://schemas.microsoft.com/office/powerpoint/2010/main" val="38458836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7410"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rPr>
              <a:t>Please replace the text only for your body slides – do not delete the background image with the EA logo.</a:t>
            </a:r>
          </a:p>
        </p:txBody>
      </p:sp>
      <p:sp>
        <p:nvSpPr>
          <p:cNvPr id="17411"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fld id="{D15ABCEF-9D66-0E4E-B547-6F84E934F69A}" type="slidenum">
              <a:rPr lang="en-US" sz="1200">
                <a:latin typeface="Calibri" charset="0"/>
              </a:rPr>
              <a:pPr eaLnBrk="1" fontAlgn="base" hangingPunct="1">
                <a:spcBef>
                  <a:spcPct val="0"/>
                </a:spcBef>
                <a:spcAft>
                  <a:spcPct val="0"/>
                </a:spcAft>
              </a:pPr>
              <a:t>5</a:t>
            </a:fld>
            <a:endParaRPr lang="en-US" sz="1200">
              <a:latin typeface="Calibri" charset="0"/>
            </a:endParaRPr>
          </a:p>
        </p:txBody>
      </p:sp>
    </p:spTree>
    <p:extLst>
      <p:ext uri="{BB962C8B-B14F-4D97-AF65-F5344CB8AC3E}">
        <p14:creationId xmlns:p14="http://schemas.microsoft.com/office/powerpoint/2010/main" val="34991791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7410"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indent="0">
              <a:buFontTx/>
              <a:buNone/>
            </a:pPr>
            <a:r>
              <a:rPr lang="en-US" dirty="0">
                <a:latin typeface="Lato Regular"/>
              </a:rPr>
              <a:t>The tensile strength of timber is significantly lower than its bending strength.</a:t>
            </a:r>
          </a:p>
          <a:p>
            <a:pPr marL="0" indent="0">
              <a:buFontTx/>
              <a:buNone/>
            </a:pPr>
            <a:endParaRPr lang="en-US" dirty="0">
              <a:latin typeface="Lato Regular"/>
            </a:endParaRPr>
          </a:p>
          <a:p>
            <a:pPr marL="0" indent="0">
              <a:buFontTx/>
              <a:buNone/>
            </a:pPr>
            <a:r>
              <a:rPr lang="en-US" dirty="0">
                <a:latin typeface="Lato Regular"/>
              </a:rPr>
              <a:t>Perpendicular to the grain the tensile strength is very low and design should avoid stresses in this direction</a:t>
            </a:r>
          </a:p>
          <a:p>
            <a:pPr marL="0" indent="0">
              <a:buFontTx/>
              <a:buNone/>
            </a:pPr>
            <a:endParaRPr lang="en-US" dirty="0">
              <a:latin typeface="Lato Regular"/>
            </a:endParaRPr>
          </a:p>
          <a:p>
            <a:pPr marL="0" indent="0">
              <a:buFontTx/>
              <a:buNone/>
            </a:pPr>
            <a:r>
              <a:rPr lang="en-US" dirty="0">
                <a:latin typeface="Lato Regular"/>
              </a:rPr>
              <a:t>Structural Properties</a:t>
            </a:r>
          </a:p>
          <a:p>
            <a:pPr marL="171450" indent="-171450">
              <a:buFontTx/>
              <a:buChar char="-"/>
            </a:pPr>
            <a:r>
              <a:rPr lang="en-US" dirty="0">
                <a:latin typeface="Lato Regular"/>
              </a:rPr>
              <a:t>High flexural strength and stiffness relative to weight in the longitudinal direction</a:t>
            </a:r>
          </a:p>
          <a:p>
            <a:pPr marL="171450" indent="-171450">
              <a:buFontTx/>
              <a:buChar char="-"/>
            </a:pPr>
            <a:r>
              <a:rPr lang="en-US" dirty="0">
                <a:latin typeface="Lato Regular"/>
              </a:rPr>
              <a:t>Good Shear Strength</a:t>
            </a:r>
          </a:p>
          <a:p>
            <a:pPr marL="0" indent="0">
              <a:buFontTx/>
              <a:buNone/>
            </a:pPr>
            <a:endParaRPr lang="en-US" dirty="0">
              <a:latin typeface="Lato Regular"/>
            </a:endParaRPr>
          </a:p>
          <a:p>
            <a:pPr marL="0" indent="0">
              <a:buFontTx/>
              <a:buNone/>
            </a:pPr>
            <a:r>
              <a:rPr lang="en-US" dirty="0">
                <a:latin typeface="Lato Regular"/>
              </a:rPr>
              <a:t>Selection Process</a:t>
            </a:r>
          </a:p>
          <a:p>
            <a:pPr marL="0" indent="0">
              <a:buFontTx/>
              <a:buNone/>
            </a:pPr>
            <a:r>
              <a:rPr lang="en-US" dirty="0">
                <a:latin typeface="Lato Regular"/>
              </a:rPr>
              <a:t>- Generally economical</a:t>
            </a:r>
          </a:p>
          <a:p>
            <a:pPr marL="0" indent="0">
              <a:buFontTx/>
              <a:buNone/>
            </a:pPr>
            <a:r>
              <a:rPr lang="en-US" dirty="0">
                <a:latin typeface="Lato Regular"/>
              </a:rPr>
              <a:t>- Easily constructed using skills generally available</a:t>
            </a:r>
          </a:p>
          <a:p>
            <a:pPr marL="0" indent="0">
              <a:buFontTx/>
              <a:buNone/>
            </a:pPr>
            <a:r>
              <a:rPr lang="en-US" dirty="0">
                <a:latin typeface="Lato Regular"/>
              </a:rPr>
              <a:t>- High stiffness and strength to weight ratio</a:t>
            </a:r>
          </a:p>
          <a:p>
            <a:pPr marL="0" indent="0">
              <a:buFontTx/>
              <a:buNone/>
            </a:pPr>
            <a:r>
              <a:rPr lang="en-US" dirty="0">
                <a:latin typeface="Lato Regular"/>
              </a:rPr>
              <a:t>- Good thermal and electrical properties</a:t>
            </a:r>
          </a:p>
          <a:p>
            <a:pPr marL="0" indent="0">
              <a:buFontTx/>
              <a:buNone/>
            </a:pPr>
            <a:r>
              <a:rPr lang="en-US" dirty="0">
                <a:latin typeface="Lato Regular"/>
              </a:rPr>
              <a:t>- Resistance to certain forms of chemical attack</a:t>
            </a:r>
          </a:p>
        </p:txBody>
      </p:sp>
      <p:sp>
        <p:nvSpPr>
          <p:cNvPr id="17411"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fld id="{D15ABCEF-9D66-0E4E-B547-6F84E934F69A}" type="slidenum">
              <a:rPr lang="en-US" sz="1200">
                <a:latin typeface="Calibri" charset="0"/>
              </a:rPr>
              <a:pPr eaLnBrk="1" fontAlgn="base" hangingPunct="1">
                <a:spcBef>
                  <a:spcPct val="0"/>
                </a:spcBef>
                <a:spcAft>
                  <a:spcPct val="0"/>
                </a:spcAft>
              </a:pPr>
              <a:t>24</a:t>
            </a:fld>
            <a:endParaRPr lang="en-US" sz="1200">
              <a:latin typeface="Calibri" charset="0"/>
            </a:endParaRPr>
          </a:p>
        </p:txBody>
      </p:sp>
    </p:spTree>
    <p:extLst>
      <p:ext uri="{BB962C8B-B14F-4D97-AF65-F5344CB8AC3E}">
        <p14:creationId xmlns:p14="http://schemas.microsoft.com/office/powerpoint/2010/main" val="29494698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7410"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indent="0">
              <a:buFontTx/>
              <a:buNone/>
            </a:pPr>
            <a:r>
              <a:rPr lang="en-US" dirty="0">
                <a:latin typeface="Lato Regular"/>
              </a:rPr>
              <a:t>Strength increase with carbon content at the expense of toughness and welding ability.</a:t>
            </a:r>
          </a:p>
          <a:p>
            <a:pPr marL="0" indent="0">
              <a:buFontTx/>
              <a:buNone/>
            </a:pPr>
            <a:r>
              <a:rPr lang="en-US" dirty="0">
                <a:latin typeface="Lato Regular"/>
              </a:rPr>
              <a:t>Mild Steel 0.1%</a:t>
            </a:r>
          </a:p>
          <a:p>
            <a:pPr marL="0" indent="0">
              <a:buFontTx/>
              <a:buNone/>
            </a:pPr>
            <a:r>
              <a:rPr lang="en-US" dirty="0">
                <a:latin typeface="Lato Regular"/>
              </a:rPr>
              <a:t>Structural 0.15 to 0.2%</a:t>
            </a:r>
          </a:p>
          <a:p>
            <a:pPr marL="0" indent="0">
              <a:buFontTx/>
              <a:buNone/>
            </a:pPr>
            <a:r>
              <a:rPr lang="en-US" dirty="0">
                <a:latin typeface="Lato Regular"/>
              </a:rPr>
              <a:t>Reinforcing 0.2 to 0.3%</a:t>
            </a:r>
          </a:p>
          <a:p>
            <a:pPr marL="0" indent="0">
              <a:buFontTx/>
              <a:buNone/>
            </a:pPr>
            <a:r>
              <a:rPr lang="en-US" dirty="0">
                <a:latin typeface="Lato Regular"/>
              </a:rPr>
              <a:t>Prestressed 0.8%</a:t>
            </a:r>
          </a:p>
          <a:p>
            <a:pPr marL="0" indent="0">
              <a:buFontTx/>
              <a:buNone/>
            </a:pPr>
            <a:endParaRPr lang="en-US" dirty="0">
              <a:latin typeface="Lato Regular"/>
            </a:endParaRPr>
          </a:p>
          <a:p>
            <a:pPr marL="0" indent="0">
              <a:buFontTx/>
              <a:buNone/>
            </a:pPr>
            <a:r>
              <a:rPr lang="en-US" dirty="0">
                <a:latin typeface="Lato Regular"/>
              </a:rPr>
              <a:t>Ferrous Metals</a:t>
            </a:r>
          </a:p>
          <a:p>
            <a:pPr marL="171450" indent="-171450">
              <a:buFontTx/>
              <a:buChar char="-"/>
            </a:pPr>
            <a:r>
              <a:rPr lang="en-US" dirty="0">
                <a:latin typeface="Lato Regular"/>
              </a:rPr>
              <a:t>Cast iron and Steels</a:t>
            </a:r>
          </a:p>
          <a:p>
            <a:pPr marL="171450" indent="-171450">
              <a:buFontTx/>
              <a:buChar char="-"/>
            </a:pPr>
            <a:endParaRPr lang="en-US" dirty="0">
              <a:latin typeface="Lato Regular"/>
            </a:endParaRPr>
          </a:p>
          <a:p>
            <a:pPr marL="0" indent="0">
              <a:buFontTx/>
              <a:buNone/>
            </a:pPr>
            <a:r>
              <a:rPr lang="en-US" dirty="0">
                <a:latin typeface="Lato Regular"/>
              </a:rPr>
              <a:t>Non Ferrous Metals</a:t>
            </a:r>
          </a:p>
          <a:p>
            <a:pPr marL="171450" indent="-171450">
              <a:buFontTx/>
              <a:buChar char="-"/>
            </a:pPr>
            <a:r>
              <a:rPr lang="en-US" dirty="0">
                <a:latin typeface="Lato Regular"/>
              </a:rPr>
              <a:t>Aluminum, copper, magnesium, nickel, titanium, zinc, lead, tin, refractory, precious</a:t>
            </a:r>
          </a:p>
          <a:p>
            <a:pPr marL="0" indent="0">
              <a:buFontTx/>
              <a:buNone/>
            </a:pPr>
            <a:endParaRPr lang="en-US" dirty="0">
              <a:latin typeface="Lato Regular"/>
            </a:endParaRPr>
          </a:p>
          <a:p>
            <a:pPr marL="0" indent="0">
              <a:buFontTx/>
              <a:buNone/>
            </a:pPr>
            <a:r>
              <a:rPr lang="en-US" dirty="0">
                <a:latin typeface="Lato Regular"/>
              </a:rPr>
              <a:t>Super Alloys</a:t>
            </a:r>
          </a:p>
          <a:p>
            <a:pPr marL="171450" indent="-171450">
              <a:buFontTx/>
              <a:buChar char="-"/>
            </a:pPr>
            <a:r>
              <a:rPr lang="en-US" dirty="0">
                <a:latin typeface="Lato Regular"/>
              </a:rPr>
              <a:t>Iron-based, nickel-based, cobalt-based</a:t>
            </a:r>
          </a:p>
          <a:p>
            <a:pPr marL="171450" indent="-171450">
              <a:buFontTx/>
              <a:buChar char="-"/>
            </a:pPr>
            <a:endParaRPr lang="en-US" dirty="0">
              <a:latin typeface="Lato Regular"/>
            </a:endParaRPr>
          </a:p>
          <a:p>
            <a:pPr marL="0" indent="0">
              <a:buFontTx/>
              <a:buNone/>
            </a:pPr>
            <a:r>
              <a:rPr lang="en-AU" sz="1200" b="0" i="0" kern="1200" dirty="0">
                <a:solidFill>
                  <a:schemeClr val="tx1"/>
                </a:solidFill>
                <a:effectLst/>
                <a:latin typeface="+mn-lt"/>
                <a:ea typeface="ＭＳ Ｐゴシック" charset="0"/>
                <a:cs typeface="ＭＳ Ｐゴシック" charset="0"/>
              </a:rPr>
              <a:t>A list of Rare Earth Elements:</a:t>
            </a:r>
            <a:r>
              <a:rPr lang="en-AU" dirty="0"/>
              <a:t/>
            </a:r>
            <a:br>
              <a:rPr lang="en-AU" dirty="0"/>
            </a:br>
            <a:r>
              <a:rPr lang="en-AU" sz="1200" b="0" i="0" kern="1200" dirty="0">
                <a:solidFill>
                  <a:schemeClr val="tx1"/>
                </a:solidFill>
                <a:effectLst/>
                <a:latin typeface="+mn-lt"/>
                <a:ea typeface="ＭＳ Ｐゴシック" charset="0"/>
                <a:cs typeface="ＭＳ Ｐゴシック" charset="0"/>
              </a:rPr>
              <a:t>Ce – Cerium</a:t>
            </a:r>
            <a:r>
              <a:rPr lang="en-AU" dirty="0"/>
              <a:t/>
            </a:r>
            <a:br>
              <a:rPr lang="en-AU" dirty="0"/>
            </a:br>
            <a:r>
              <a:rPr lang="en-AU" sz="1200" b="0" i="0" kern="1200" dirty="0" err="1">
                <a:solidFill>
                  <a:schemeClr val="tx1"/>
                </a:solidFill>
                <a:effectLst/>
                <a:latin typeface="+mn-lt"/>
                <a:ea typeface="ＭＳ Ｐゴシック" charset="0"/>
                <a:cs typeface="ＭＳ Ｐゴシック" charset="0"/>
              </a:rPr>
              <a:t>Dy</a:t>
            </a:r>
            <a:r>
              <a:rPr lang="en-AU" sz="1200" b="0" i="0" kern="1200" dirty="0">
                <a:solidFill>
                  <a:schemeClr val="tx1"/>
                </a:solidFill>
                <a:effectLst/>
                <a:latin typeface="+mn-lt"/>
                <a:ea typeface="ＭＳ Ｐゴシック" charset="0"/>
                <a:cs typeface="ＭＳ Ｐゴシック" charset="0"/>
              </a:rPr>
              <a:t> – Dysprosium</a:t>
            </a:r>
            <a:r>
              <a:rPr lang="en-AU" dirty="0"/>
              <a:t/>
            </a:r>
            <a:br>
              <a:rPr lang="en-AU" dirty="0"/>
            </a:br>
            <a:r>
              <a:rPr lang="en-AU" sz="1200" b="0" i="0" kern="1200" dirty="0" err="1">
                <a:solidFill>
                  <a:schemeClr val="tx1"/>
                </a:solidFill>
                <a:effectLst/>
                <a:latin typeface="+mn-lt"/>
                <a:ea typeface="ＭＳ Ｐゴシック" charset="0"/>
                <a:cs typeface="ＭＳ Ｐゴシック" charset="0"/>
              </a:rPr>
              <a:t>Er</a:t>
            </a:r>
            <a:r>
              <a:rPr lang="en-AU" sz="1200" b="0" i="0" kern="1200" dirty="0">
                <a:solidFill>
                  <a:schemeClr val="tx1"/>
                </a:solidFill>
                <a:effectLst/>
                <a:latin typeface="+mn-lt"/>
                <a:ea typeface="ＭＳ Ｐゴシック" charset="0"/>
                <a:cs typeface="ＭＳ Ｐゴシック" charset="0"/>
              </a:rPr>
              <a:t> – Erbium</a:t>
            </a:r>
            <a:r>
              <a:rPr lang="en-AU" dirty="0"/>
              <a:t/>
            </a:r>
            <a:br>
              <a:rPr lang="en-AU" dirty="0"/>
            </a:br>
            <a:r>
              <a:rPr lang="en-AU" sz="1200" b="0" i="0" kern="1200" dirty="0">
                <a:solidFill>
                  <a:schemeClr val="tx1"/>
                </a:solidFill>
                <a:effectLst/>
                <a:latin typeface="+mn-lt"/>
                <a:ea typeface="ＭＳ Ｐゴシック" charset="0"/>
                <a:cs typeface="ＭＳ Ｐゴシック" charset="0"/>
              </a:rPr>
              <a:t>Eu – Europium</a:t>
            </a:r>
            <a:r>
              <a:rPr lang="en-AU" dirty="0"/>
              <a:t/>
            </a:r>
            <a:br>
              <a:rPr lang="en-AU" dirty="0"/>
            </a:br>
            <a:r>
              <a:rPr lang="en-AU" sz="1200" b="0" i="0" kern="1200" dirty="0" err="1">
                <a:solidFill>
                  <a:schemeClr val="tx1"/>
                </a:solidFill>
                <a:effectLst/>
                <a:latin typeface="+mn-lt"/>
                <a:ea typeface="ＭＳ Ｐゴシック" charset="0"/>
                <a:cs typeface="ＭＳ Ｐゴシック" charset="0"/>
              </a:rPr>
              <a:t>Gd</a:t>
            </a:r>
            <a:r>
              <a:rPr lang="en-AU" sz="1200" b="0" i="0" kern="1200" dirty="0">
                <a:solidFill>
                  <a:schemeClr val="tx1"/>
                </a:solidFill>
                <a:effectLst/>
                <a:latin typeface="+mn-lt"/>
                <a:ea typeface="ＭＳ Ｐゴシック" charset="0"/>
                <a:cs typeface="ＭＳ Ｐゴシック" charset="0"/>
              </a:rPr>
              <a:t> – Gadolinium</a:t>
            </a:r>
            <a:r>
              <a:rPr lang="en-AU" dirty="0"/>
              <a:t/>
            </a:r>
            <a:br>
              <a:rPr lang="en-AU" dirty="0"/>
            </a:br>
            <a:r>
              <a:rPr lang="en-AU" sz="1200" b="0" i="0" kern="1200" dirty="0">
                <a:solidFill>
                  <a:schemeClr val="tx1"/>
                </a:solidFill>
                <a:effectLst/>
                <a:latin typeface="+mn-lt"/>
                <a:ea typeface="ＭＳ Ｐゴシック" charset="0"/>
                <a:cs typeface="ＭＳ Ｐゴシック" charset="0"/>
              </a:rPr>
              <a:t>Ho – Holmium</a:t>
            </a:r>
            <a:r>
              <a:rPr lang="en-AU" dirty="0"/>
              <a:t/>
            </a:r>
            <a:br>
              <a:rPr lang="en-AU" dirty="0"/>
            </a:br>
            <a:r>
              <a:rPr lang="en-AU" sz="1200" b="0" i="0" kern="1200" dirty="0">
                <a:solidFill>
                  <a:schemeClr val="tx1"/>
                </a:solidFill>
                <a:effectLst/>
                <a:latin typeface="+mn-lt"/>
                <a:ea typeface="ＭＳ Ｐゴシック" charset="0"/>
                <a:cs typeface="ＭＳ Ｐゴシック" charset="0"/>
              </a:rPr>
              <a:t>La – Lanthanum</a:t>
            </a:r>
            <a:r>
              <a:rPr lang="en-AU" dirty="0"/>
              <a:t/>
            </a:r>
            <a:br>
              <a:rPr lang="en-AU" dirty="0"/>
            </a:br>
            <a:r>
              <a:rPr lang="en-AU" sz="1200" b="0" i="0" kern="1200" dirty="0">
                <a:solidFill>
                  <a:schemeClr val="tx1"/>
                </a:solidFill>
                <a:effectLst/>
                <a:latin typeface="+mn-lt"/>
                <a:ea typeface="ＭＳ Ｐゴシック" charset="0"/>
                <a:cs typeface="ＭＳ Ｐゴシック" charset="0"/>
              </a:rPr>
              <a:t>Lu – Lutetium</a:t>
            </a:r>
            <a:r>
              <a:rPr lang="en-AU" dirty="0"/>
              <a:t/>
            </a:r>
            <a:br>
              <a:rPr lang="en-AU" dirty="0"/>
            </a:br>
            <a:r>
              <a:rPr lang="en-AU" sz="1200" b="0" i="0" kern="1200" dirty="0" err="1">
                <a:solidFill>
                  <a:schemeClr val="tx1"/>
                </a:solidFill>
                <a:effectLst/>
                <a:latin typeface="+mn-lt"/>
                <a:ea typeface="ＭＳ Ｐゴシック" charset="0"/>
                <a:cs typeface="ＭＳ Ｐゴシック" charset="0"/>
              </a:rPr>
              <a:t>Nd</a:t>
            </a:r>
            <a:r>
              <a:rPr lang="en-AU" sz="1200" b="0" i="0" kern="1200" dirty="0">
                <a:solidFill>
                  <a:schemeClr val="tx1"/>
                </a:solidFill>
                <a:effectLst/>
                <a:latin typeface="+mn-lt"/>
                <a:ea typeface="ＭＳ Ｐゴシック" charset="0"/>
                <a:cs typeface="ＭＳ Ｐゴシック" charset="0"/>
              </a:rPr>
              <a:t> – Neodymium</a:t>
            </a:r>
            <a:r>
              <a:rPr lang="en-AU" dirty="0"/>
              <a:t/>
            </a:r>
            <a:br>
              <a:rPr lang="en-AU" dirty="0"/>
            </a:br>
            <a:r>
              <a:rPr lang="en-AU" sz="1200" b="0" i="0" kern="1200" dirty="0" err="1">
                <a:solidFill>
                  <a:schemeClr val="tx1"/>
                </a:solidFill>
                <a:effectLst/>
                <a:latin typeface="+mn-lt"/>
                <a:ea typeface="ＭＳ Ｐゴシック" charset="0"/>
                <a:cs typeface="ＭＳ Ｐゴシック" charset="0"/>
              </a:rPr>
              <a:t>Pr</a:t>
            </a:r>
            <a:r>
              <a:rPr lang="en-AU" sz="1200" b="0" i="0" kern="1200" dirty="0">
                <a:solidFill>
                  <a:schemeClr val="tx1"/>
                </a:solidFill>
                <a:effectLst/>
                <a:latin typeface="+mn-lt"/>
                <a:ea typeface="ＭＳ Ｐゴシック" charset="0"/>
                <a:cs typeface="ＭＳ Ｐゴシック" charset="0"/>
              </a:rPr>
              <a:t> – Praseodymium</a:t>
            </a:r>
            <a:r>
              <a:rPr lang="en-AU" dirty="0"/>
              <a:t/>
            </a:r>
            <a:br>
              <a:rPr lang="en-AU" dirty="0"/>
            </a:br>
            <a:r>
              <a:rPr lang="en-AU" sz="1200" b="0" i="0" kern="1200" dirty="0">
                <a:solidFill>
                  <a:schemeClr val="tx1"/>
                </a:solidFill>
                <a:effectLst/>
                <a:latin typeface="+mn-lt"/>
                <a:ea typeface="ＭＳ Ｐゴシック" charset="0"/>
                <a:cs typeface="ＭＳ Ｐゴシック" charset="0"/>
              </a:rPr>
              <a:t>Pm – Promethium</a:t>
            </a:r>
            <a:r>
              <a:rPr lang="en-AU" dirty="0"/>
              <a:t/>
            </a:r>
            <a:br>
              <a:rPr lang="en-AU" dirty="0"/>
            </a:br>
            <a:r>
              <a:rPr lang="en-AU" sz="1200" b="0" i="0" kern="1200" dirty="0">
                <a:solidFill>
                  <a:schemeClr val="tx1"/>
                </a:solidFill>
                <a:effectLst/>
                <a:latin typeface="+mn-lt"/>
                <a:ea typeface="ＭＳ Ｐゴシック" charset="0"/>
                <a:cs typeface="ＭＳ Ｐゴシック" charset="0"/>
              </a:rPr>
              <a:t>Sm – Samarium</a:t>
            </a:r>
            <a:r>
              <a:rPr lang="en-AU" dirty="0"/>
              <a:t/>
            </a:r>
            <a:br>
              <a:rPr lang="en-AU" dirty="0"/>
            </a:br>
            <a:r>
              <a:rPr lang="en-AU" sz="1200" b="0" i="0" kern="1200" dirty="0" err="1">
                <a:solidFill>
                  <a:schemeClr val="tx1"/>
                </a:solidFill>
                <a:effectLst/>
                <a:latin typeface="+mn-lt"/>
                <a:ea typeface="ＭＳ Ｐゴシック" charset="0"/>
                <a:cs typeface="ＭＳ Ｐゴシック" charset="0"/>
              </a:rPr>
              <a:t>Sc</a:t>
            </a:r>
            <a:r>
              <a:rPr lang="en-AU" sz="1200" b="0" i="0" kern="1200" dirty="0">
                <a:solidFill>
                  <a:schemeClr val="tx1"/>
                </a:solidFill>
                <a:effectLst/>
                <a:latin typeface="+mn-lt"/>
                <a:ea typeface="ＭＳ Ｐゴシック" charset="0"/>
                <a:cs typeface="ＭＳ Ｐゴシック" charset="0"/>
              </a:rPr>
              <a:t> – Scandium</a:t>
            </a:r>
            <a:r>
              <a:rPr lang="en-AU" dirty="0"/>
              <a:t/>
            </a:r>
            <a:br>
              <a:rPr lang="en-AU" dirty="0"/>
            </a:br>
            <a:r>
              <a:rPr lang="en-AU" sz="1200" b="0" i="0" kern="1200" dirty="0">
                <a:solidFill>
                  <a:schemeClr val="tx1"/>
                </a:solidFill>
                <a:effectLst/>
                <a:latin typeface="+mn-lt"/>
                <a:ea typeface="ＭＳ Ｐゴシック" charset="0"/>
                <a:cs typeface="ＭＳ Ｐゴシック" charset="0"/>
              </a:rPr>
              <a:t>Tb – Terbium</a:t>
            </a:r>
            <a:r>
              <a:rPr lang="en-AU" dirty="0"/>
              <a:t/>
            </a:r>
            <a:br>
              <a:rPr lang="en-AU" dirty="0"/>
            </a:br>
            <a:r>
              <a:rPr lang="en-AU" sz="1200" b="0" i="0" kern="1200" dirty="0">
                <a:solidFill>
                  <a:schemeClr val="tx1"/>
                </a:solidFill>
                <a:effectLst/>
                <a:latin typeface="+mn-lt"/>
                <a:ea typeface="ＭＳ Ｐゴシック" charset="0"/>
                <a:cs typeface="ＭＳ Ｐゴシック" charset="0"/>
              </a:rPr>
              <a:t>Tm – Thulium</a:t>
            </a:r>
            <a:r>
              <a:rPr lang="en-AU" dirty="0"/>
              <a:t/>
            </a:r>
            <a:br>
              <a:rPr lang="en-AU" dirty="0"/>
            </a:br>
            <a:r>
              <a:rPr lang="en-AU" sz="1200" b="0" i="0" kern="1200" dirty="0" err="1">
                <a:solidFill>
                  <a:schemeClr val="tx1"/>
                </a:solidFill>
                <a:effectLst/>
                <a:latin typeface="+mn-lt"/>
                <a:ea typeface="ＭＳ Ｐゴシック" charset="0"/>
                <a:cs typeface="ＭＳ Ｐゴシック" charset="0"/>
              </a:rPr>
              <a:t>Yb</a:t>
            </a:r>
            <a:r>
              <a:rPr lang="en-AU" sz="1200" b="0" i="0" kern="1200" dirty="0">
                <a:solidFill>
                  <a:schemeClr val="tx1"/>
                </a:solidFill>
                <a:effectLst/>
                <a:latin typeface="+mn-lt"/>
                <a:ea typeface="ＭＳ Ｐゴシック" charset="0"/>
                <a:cs typeface="ＭＳ Ｐゴシック" charset="0"/>
              </a:rPr>
              <a:t> – Ytterbium</a:t>
            </a:r>
            <a:r>
              <a:rPr lang="en-AU" dirty="0"/>
              <a:t/>
            </a:r>
            <a:br>
              <a:rPr lang="en-AU" dirty="0"/>
            </a:br>
            <a:r>
              <a:rPr lang="en-AU" sz="1200" b="0" i="0" kern="1200" dirty="0">
                <a:solidFill>
                  <a:schemeClr val="tx1"/>
                </a:solidFill>
                <a:effectLst/>
                <a:latin typeface="+mn-lt"/>
                <a:ea typeface="ＭＳ Ｐゴシック" charset="0"/>
                <a:cs typeface="ＭＳ Ｐゴシック" charset="0"/>
              </a:rPr>
              <a:t>Y – Yttrium</a:t>
            </a:r>
            <a:endParaRPr lang="en-US" dirty="0">
              <a:latin typeface="Lato Regular"/>
            </a:endParaRPr>
          </a:p>
        </p:txBody>
      </p:sp>
      <p:sp>
        <p:nvSpPr>
          <p:cNvPr id="17411"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fld id="{D15ABCEF-9D66-0E4E-B547-6F84E934F69A}" type="slidenum">
              <a:rPr lang="en-US" sz="1200">
                <a:latin typeface="Calibri" charset="0"/>
              </a:rPr>
              <a:pPr eaLnBrk="1" fontAlgn="base" hangingPunct="1">
                <a:spcBef>
                  <a:spcPct val="0"/>
                </a:spcBef>
                <a:spcAft>
                  <a:spcPct val="0"/>
                </a:spcAft>
              </a:pPr>
              <a:t>25</a:t>
            </a:fld>
            <a:endParaRPr lang="en-US" sz="1200">
              <a:latin typeface="Calibri" charset="0"/>
            </a:endParaRPr>
          </a:p>
        </p:txBody>
      </p:sp>
    </p:spTree>
    <p:extLst>
      <p:ext uri="{BB962C8B-B14F-4D97-AF65-F5344CB8AC3E}">
        <p14:creationId xmlns:p14="http://schemas.microsoft.com/office/powerpoint/2010/main" val="6837620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7410"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AU" sz="1200" kern="1200" dirty="0">
                <a:solidFill>
                  <a:schemeClr val="tx1"/>
                </a:solidFill>
                <a:effectLst/>
                <a:latin typeface="Lato Regular"/>
                <a:ea typeface="ＭＳ Ｐゴシック" charset="0"/>
                <a:cs typeface="ＭＳ Ｐゴシック" charset="0"/>
              </a:rPr>
              <a:t>Primitive concrete dates back to </a:t>
            </a:r>
          </a:p>
          <a:p>
            <a:pPr lvl="0"/>
            <a:r>
              <a:rPr lang="en-AU" sz="1200" kern="1200" dirty="0">
                <a:solidFill>
                  <a:schemeClr val="tx1"/>
                </a:solidFill>
                <a:effectLst/>
                <a:latin typeface="Lato Regular"/>
                <a:ea typeface="ＭＳ Ｐゴシック" charset="0"/>
                <a:cs typeface="ＭＳ Ｐゴシック" charset="0"/>
              </a:rPr>
              <a:t>6500 BC in Syria</a:t>
            </a:r>
          </a:p>
          <a:p>
            <a:pPr lvl="0"/>
            <a:r>
              <a:rPr lang="en-AU" sz="1200" kern="1200" dirty="0">
                <a:solidFill>
                  <a:schemeClr val="tx1"/>
                </a:solidFill>
                <a:effectLst/>
                <a:latin typeface="Lato Regular"/>
                <a:ea typeface="ＭＳ Ｐゴシック" charset="0"/>
                <a:cs typeface="ＭＳ Ｐゴシック" charset="0"/>
              </a:rPr>
              <a:t>5600 BC in Danube River</a:t>
            </a:r>
          </a:p>
          <a:p>
            <a:pPr lvl="0"/>
            <a:r>
              <a:rPr lang="en-AU" sz="1200" kern="1200" dirty="0">
                <a:solidFill>
                  <a:schemeClr val="tx1"/>
                </a:solidFill>
                <a:effectLst/>
                <a:latin typeface="Lato Regular"/>
                <a:ea typeface="ＭＳ Ｐゴシック" charset="0"/>
                <a:cs typeface="ＭＳ Ｐゴシック" charset="0"/>
              </a:rPr>
              <a:t>3000 BC in North West China</a:t>
            </a:r>
          </a:p>
          <a:p>
            <a:endParaRPr lang="en-AU" sz="1200" b="1" i="1" kern="1200" dirty="0">
              <a:solidFill>
                <a:schemeClr val="tx1"/>
              </a:solidFill>
              <a:effectLst/>
              <a:latin typeface="Lato Regular"/>
              <a:ea typeface="ＭＳ Ｐゴシック" charset="0"/>
              <a:cs typeface="ＭＳ Ｐゴシック" charset="0"/>
            </a:endParaRPr>
          </a:p>
          <a:p>
            <a:r>
              <a:rPr lang="en-AU" sz="1200" b="1" i="1" kern="1200" dirty="0">
                <a:solidFill>
                  <a:schemeClr val="tx1"/>
                </a:solidFill>
                <a:effectLst/>
                <a:latin typeface="Lato Regular"/>
                <a:ea typeface="ＭＳ Ｐゴシック" charset="0"/>
                <a:cs typeface="ＭＳ Ｐゴシック" charset="0"/>
              </a:rPr>
              <a:t>Inorganic cements</a:t>
            </a:r>
          </a:p>
          <a:p>
            <a:pPr lvl="0"/>
            <a:r>
              <a:rPr lang="en-AU" sz="1200" kern="1200" dirty="0">
                <a:solidFill>
                  <a:schemeClr val="tx1"/>
                </a:solidFill>
                <a:effectLst/>
                <a:latin typeface="Lato Regular"/>
                <a:ea typeface="ＭＳ Ｐゴシック" charset="0"/>
                <a:cs typeface="ＭＳ Ｐゴシック" charset="0"/>
              </a:rPr>
              <a:t>2500 BC in Egypt with gypsum Binder</a:t>
            </a:r>
          </a:p>
          <a:p>
            <a:pPr lvl="0"/>
            <a:r>
              <a:rPr lang="en-AU" sz="1200" kern="1200" dirty="0">
                <a:solidFill>
                  <a:schemeClr val="tx1"/>
                </a:solidFill>
                <a:effectLst/>
                <a:latin typeface="Lato Regular"/>
                <a:ea typeface="ＭＳ Ｐゴシック" charset="0"/>
                <a:cs typeface="ＭＳ Ｐゴシック" charset="0"/>
              </a:rPr>
              <a:t>2000 BC, lime, Crete and Egypt</a:t>
            </a:r>
          </a:p>
          <a:p>
            <a:r>
              <a:rPr lang="en-AU" sz="1200" kern="1200" dirty="0">
                <a:solidFill>
                  <a:schemeClr val="tx1"/>
                </a:solidFill>
                <a:effectLst/>
                <a:latin typeface="Lato Regular"/>
                <a:ea typeface="ＭＳ Ｐゴシック" charset="0"/>
                <a:cs typeface="ＭＳ Ｐゴシック" charset="0"/>
              </a:rPr>
              <a:t>Earliest is a wall in Thebes (Egypt)~ artisans fill earthenware jars with water, which is then mixed with lime to create mortar = masonry-faced concrete wall.</a:t>
            </a:r>
          </a:p>
          <a:p>
            <a:r>
              <a:rPr lang="en-AU" sz="1200" kern="1200" dirty="0">
                <a:solidFill>
                  <a:schemeClr val="tx1"/>
                </a:solidFill>
                <a:effectLst/>
                <a:latin typeface="Lato Regular"/>
                <a:ea typeface="ＭＳ Ｐゴシック" charset="0"/>
                <a:cs typeface="ＭＳ Ｐゴシック" charset="0"/>
              </a:rPr>
              <a:t> </a:t>
            </a:r>
          </a:p>
          <a:p>
            <a:r>
              <a:rPr lang="en-AU" sz="1200" b="1" i="1" kern="1200" dirty="0">
                <a:solidFill>
                  <a:schemeClr val="tx1"/>
                </a:solidFill>
                <a:effectLst/>
                <a:latin typeface="Lato Regular"/>
                <a:ea typeface="ＭＳ Ｐゴシック" charset="0"/>
                <a:cs typeface="ＭＳ Ｐゴシック" charset="0"/>
              </a:rPr>
              <a:t>Lime Pozzolan Concrete</a:t>
            </a:r>
          </a:p>
          <a:p>
            <a:pPr lvl="0"/>
            <a:r>
              <a:rPr lang="en-AU" sz="1200" kern="1200" dirty="0">
                <a:solidFill>
                  <a:schemeClr val="tx1"/>
                </a:solidFill>
                <a:effectLst/>
                <a:latin typeface="Lato Regular"/>
                <a:ea typeface="ＭＳ Ｐゴシック" charset="0"/>
                <a:cs typeface="ＭＳ Ｐゴシック" charset="0"/>
              </a:rPr>
              <a:t>Romans~ 75 BC</a:t>
            </a:r>
          </a:p>
          <a:p>
            <a:pPr lvl="0"/>
            <a:r>
              <a:rPr lang="en-AU" sz="1200" kern="1200" dirty="0">
                <a:solidFill>
                  <a:schemeClr val="tx1"/>
                </a:solidFill>
                <a:effectLst/>
                <a:latin typeface="Lato Regular"/>
                <a:ea typeface="ＭＳ Ｐゴシック" charset="0"/>
                <a:cs typeface="ＭＳ Ｐゴシック" charset="0"/>
              </a:rPr>
              <a:t>Lime and volcanic ash, containing silica and alumina</a:t>
            </a:r>
          </a:p>
          <a:p>
            <a:pPr lvl="0"/>
            <a:r>
              <a:rPr lang="en-AU" sz="1200" kern="1200" dirty="0">
                <a:solidFill>
                  <a:schemeClr val="tx1"/>
                </a:solidFill>
                <a:effectLst/>
                <a:latin typeface="Lato Regular"/>
                <a:ea typeface="ＭＳ Ｐゴシック" charset="0"/>
                <a:cs typeface="ＭＳ Ｐゴシック" charset="0"/>
              </a:rPr>
              <a:t>Strength comparable to modern</a:t>
            </a:r>
          </a:p>
          <a:p>
            <a:pPr lvl="0"/>
            <a:r>
              <a:rPr lang="en-AU" sz="1200" kern="1200" dirty="0">
                <a:solidFill>
                  <a:schemeClr val="tx1"/>
                </a:solidFill>
                <a:effectLst/>
                <a:latin typeface="Lato Regular"/>
                <a:ea typeface="ＭＳ Ｐゴシック" charset="0"/>
                <a:cs typeface="ＭＳ Ｐゴシック" charset="0"/>
              </a:rPr>
              <a:t>Roman’s = 18</a:t>
            </a:r>
            <a:r>
              <a:rPr lang="en-AU" sz="1200" kern="1200" baseline="30000" dirty="0">
                <a:solidFill>
                  <a:schemeClr val="tx1"/>
                </a:solidFill>
                <a:effectLst/>
                <a:latin typeface="Lato Regular"/>
                <a:ea typeface="ＭＳ Ｐゴシック" charset="0"/>
                <a:cs typeface="ＭＳ Ｐゴシック" charset="0"/>
              </a:rPr>
              <a:t>th</a:t>
            </a:r>
            <a:r>
              <a:rPr lang="en-AU" sz="1200" kern="1200" dirty="0">
                <a:solidFill>
                  <a:schemeClr val="tx1"/>
                </a:solidFill>
                <a:effectLst/>
                <a:latin typeface="Lato Regular"/>
                <a:ea typeface="ＭＳ Ｐゴシック" charset="0"/>
                <a:cs typeface="ＭＳ Ｐゴシック" charset="0"/>
              </a:rPr>
              <a:t> century knowledge</a:t>
            </a:r>
          </a:p>
          <a:p>
            <a:pPr lvl="0"/>
            <a:r>
              <a:rPr lang="en-AU" sz="1200" kern="1200" dirty="0">
                <a:solidFill>
                  <a:schemeClr val="tx1"/>
                </a:solidFill>
                <a:effectLst/>
                <a:latin typeface="Lato Regular"/>
                <a:ea typeface="ＭＳ Ｐゴシック" charset="0"/>
                <a:cs typeface="ＭＳ Ｐゴシック" charset="0"/>
              </a:rPr>
              <a:t>Often covered by masonry</a:t>
            </a:r>
          </a:p>
          <a:p>
            <a:r>
              <a:rPr lang="en-AU" sz="1200" kern="1200" dirty="0">
                <a:solidFill>
                  <a:schemeClr val="tx1"/>
                </a:solidFill>
                <a:effectLst/>
                <a:latin typeface="Lato Regular"/>
                <a:ea typeface="ＭＳ Ｐゴシック" charset="0"/>
                <a:cs typeface="ＭＳ Ｐゴシック" charset="0"/>
              </a:rPr>
              <a:t> </a:t>
            </a:r>
          </a:p>
          <a:p>
            <a:r>
              <a:rPr lang="en-AU" sz="1200" b="1" i="1" kern="1200" dirty="0">
                <a:solidFill>
                  <a:schemeClr val="tx1"/>
                </a:solidFill>
                <a:effectLst/>
                <a:latin typeface="Lato Regular"/>
                <a:ea typeface="ＭＳ Ｐゴシック" charset="0"/>
                <a:cs typeface="ＭＳ Ｐゴシック" charset="0"/>
              </a:rPr>
              <a:t>English Concrete</a:t>
            </a:r>
          </a:p>
          <a:p>
            <a:r>
              <a:rPr lang="en-AU" sz="1200" kern="1200" dirty="0">
                <a:solidFill>
                  <a:schemeClr val="tx1"/>
                </a:solidFill>
                <a:effectLst/>
                <a:latin typeface="Lato Regular"/>
                <a:ea typeface="ＭＳ Ｐゴシック" charset="0"/>
                <a:cs typeface="ＭＳ Ｐゴシック" charset="0"/>
              </a:rPr>
              <a:t>All concrete for next 1300 years used lime mortars, set by hydrating and gain limited extra strength from carbonation.</a:t>
            </a:r>
          </a:p>
          <a:p>
            <a:pPr lvl="0"/>
            <a:r>
              <a:rPr lang="en-AU" sz="1200" kern="1200" dirty="0">
                <a:solidFill>
                  <a:schemeClr val="tx1"/>
                </a:solidFill>
                <a:effectLst/>
                <a:latin typeface="Lato Regular"/>
                <a:ea typeface="ＭＳ Ｐゴシック" charset="0"/>
                <a:cs typeface="ＭＳ Ｐゴシック" charset="0"/>
              </a:rPr>
              <a:t>Minor amounts of Saxton Concrete from 70 AD</a:t>
            </a:r>
          </a:p>
          <a:p>
            <a:pPr lvl="0"/>
            <a:r>
              <a:rPr lang="en-AU" sz="1200" kern="1200" dirty="0">
                <a:solidFill>
                  <a:schemeClr val="tx1"/>
                </a:solidFill>
                <a:effectLst/>
                <a:latin typeface="Lato Regular"/>
                <a:ea typeface="ＭＳ Ｐゴシック" charset="0"/>
                <a:cs typeface="ＭＳ Ｐゴシック" charset="0"/>
              </a:rPr>
              <a:t>Normans more sophisticated in 1066. (Castles, towers etc…)</a:t>
            </a:r>
          </a:p>
          <a:p>
            <a:r>
              <a:rPr lang="en-AU" sz="1200" kern="1200" dirty="0">
                <a:solidFill>
                  <a:schemeClr val="tx1"/>
                </a:solidFill>
                <a:effectLst/>
                <a:latin typeface="Lato Regular"/>
                <a:ea typeface="ＭＳ Ｐゴシック" charset="0"/>
                <a:cs typeface="ＭＳ Ｐゴシック" charset="0"/>
              </a:rPr>
              <a:t> </a:t>
            </a:r>
          </a:p>
          <a:p>
            <a:r>
              <a:rPr lang="en-AU" sz="1200" b="1" i="1" kern="1200" dirty="0">
                <a:solidFill>
                  <a:schemeClr val="tx1"/>
                </a:solidFill>
                <a:effectLst/>
                <a:latin typeface="Lato Regular"/>
                <a:ea typeface="ＭＳ Ｐゴシック" charset="0"/>
                <a:cs typeface="ＭＳ Ｐゴシック" charset="0"/>
              </a:rPr>
              <a:t>Modern Development</a:t>
            </a:r>
          </a:p>
          <a:p>
            <a:r>
              <a:rPr lang="en-AU" sz="1200" kern="1200" dirty="0">
                <a:solidFill>
                  <a:schemeClr val="tx1"/>
                </a:solidFill>
                <a:effectLst/>
                <a:latin typeface="Lato Regular"/>
                <a:ea typeface="ＭＳ Ｐゴシック" charset="0"/>
                <a:cs typeface="ＭＳ Ｐゴシック" charset="0"/>
              </a:rPr>
              <a:t>Hydraulic Cement~ John Smeaton 1756, combined Lime and Italian Pozzolan to produce cement that sets under water. 1</a:t>
            </a:r>
            <a:r>
              <a:rPr lang="en-AU" sz="1200" kern="1200" baseline="30000" dirty="0">
                <a:solidFill>
                  <a:schemeClr val="tx1"/>
                </a:solidFill>
                <a:effectLst/>
                <a:latin typeface="Lato Regular"/>
                <a:ea typeface="ＭＳ Ｐゴシック" charset="0"/>
                <a:cs typeface="ＭＳ Ｐゴシック" charset="0"/>
              </a:rPr>
              <a:t>st</a:t>
            </a:r>
            <a:r>
              <a:rPr lang="en-AU" sz="1200" kern="1200" dirty="0">
                <a:solidFill>
                  <a:schemeClr val="tx1"/>
                </a:solidFill>
                <a:effectLst/>
                <a:latin typeface="Lato Regular"/>
                <a:ea typeface="ＭＳ Ｐゴシック" charset="0"/>
                <a:cs typeface="ＭＳ Ｐゴシック" charset="0"/>
              </a:rPr>
              <a:t> high quality since fall of Rome.</a:t>
            </a:r>
          </a:p>
          <a:p>
            <a:r>
              <a:rPr lang="en-AU" sz="1200" kern="1200" dirty="0">
                <a:solidFill>
                  <a:schemeClr val="tx1"/>
                </a:solidFill>
                <a:effectLst/>
                <a:latin typeface="Lato Regular"/>
                <a:ea typeface="ＭＳ Ｐゴシック" charset="0"/>
                <a:cs typeface="ＭＳ Ｐゴシック" charset="0"/>
              </a:rPr>
              <a:t> </a:t>
            </a:r>
          </a:p>
          <a:p>
            <a:r>
              <a:rPr lang="en-AU" sz="1200" b="1" kern="1200" dirty="0">
                <a:solidFill>
                  <a:schemeClr val="tx1"/>
                </a:solidFill>
                <a:effectLst/>
                <a:latin typeface="Lato Regular"/>
                <a:ea typeface="ＭＳ Ｐゴシック" charset="0"/>
                <a:cs typeface="ＭＳ Ｐゴシック" charset="0"/>
              </a:rPr>
              <a:t>Portland Cement</a:t>
            </a:r>
          </a:p>
          <a:p>
            <a:pPr lvl="0"/>
            <a:r>
              <a:rPr lang="en-AU" sz="1200" kern="1200" dirty="0">
                <a:solidFill>
                  <a:schemeClr val="tx1"/>
                </a:solidFill>
                <a:effectLst/>
                <a:latin typeface="Lato Regular"/>
                <a:ea typeface="ＭＳ Ｐゴシック" charset="0"/>
                <a:cs typeface="ＭＳ Ｐゴシック" charset="0"/>
              </a:rPr>
              <a:t>Joseph </a:t>
            </a:r>
            <a:r>
              <a:rPr lang="en-AU" sz="1200" kern="1200" dirty="0" err="1">
                <a:solidFill>
                  <a:schemeClr val="tx1"/>
                </a:solidFill>
                <a:effectLst/>
                <a:latin typeface="Lato Regular"/>
                <a:ea typeface="ＭＳ Ｐゴシック" charset="0"/>
                <a:cs typeface="ＭＳ Ｐゴシック" charset="0"/>
              </a:rPr>
              <a:t>Asphin</a:t>
            </a:r>
            <a:r>
              <a:rPr lang="en-AU" sz="1200" kern="1200" dirty="0">
                <a:solidFill>
                  <a:schemeClr val="tx1"/>
                </a:solidFill>
                <a:effectLst/>
                <a:latin typeface="Lato Regular"/>
                <a:ea typeface="ＭＳ Ｐゴシック" charset="0"/>
                <a:cs typeface="ＭＳ Ｐゴシック" charset="0"/>
              </a:rPr>
              <a:t>, Fired Lime and clay together, October 1824.</a:t>
            </a:r>
          </a:p>
          <a:p>
            <a:pPr lvl="0"/>
            <a:r>
              <a:rPr lang="en-AU" sz="1200" kern="1200" dirty="0">
                <a:solidFill>
                  <a:schemeClr val="tx1"/>
                </a:solidFill>
                <a:effectLst/>
                <a:latin typeface="Lato Regular"/>
                <a:ea typeface="ＭＳ Ｐゴシック" charset="0"/>
                <a:cs typeface="ＭＳ Ｐゴシック" charset="0"/>
              </a:rPr>
              <a:t>Found high temp most effective</a:t>
            </a:r>
          </a:p>
          <a:p>
            <a:pPr lvl="0"/>
            <a:r>
              <a:rPr lang="en-AU" sz="1200" kern="1200" dirty="0">
                <a:solidFill>
                  <a:schemeClr val="tx1"/>
                </a:solidFill>
                <a:effectLst/>
                <a:latin typeface="Lato Regular"/>
                <a:ea typeface="ＭＳ Ｐゴシック" charset="0"/>
                <a:cs typeface="ＭＳ Ｐゴシック" charset="0"/>
              </a:rPr>
              <a:t>Name comes from colour of stone from Portland</a:t>
            </a:r>
          </a:p>
          <a:p>
            <a:r>
              <a:rPr lang="en-AU" sz="1200" kern="1200" dirty="0">
                <a:solidFill>
                  <a:schemeClr val="tx1"/>
                </a:solidFill>
                <a:effectLst/>
                <a:latin typeface="Lato Regular"/>
                <a:ea typeface="ＭＳ Ｐゴシック" charset="0"/>
                <a:cs typeface="ＭＳ Ｐゴシック" charset="0"/>
              </a:rPr>
              <a:t> </a:t>
            </a:r>
          </a:p>
          <a:p>
            <a:r>
              <a:rPr lang="en-AU" sz="1200" b="1" kern="1200" dirty="0">
                <a:solidFill>
                  <a:schemeClr val="tx1"/>
                </a:solidFill>
                <a:effectLst/>
                <a:latin typeface="Lato Regular"/>
                <a:ea typeface="ＭＳ Ｐゴシック" charset="0"/>
                <a:cs typeface="ＭＳ Ｐゴシック" charset="0"/>
              </a:rPr>
              <a:t>Reinforcement</a:t>
            </a:r>
            <a:endParaRPr lang="en-AU" sz="1200" kern="1200" dirty="0">
              <a:solidFill>
                <a:schemeClr val="tx1"/>
              </a:solidFill>
              <a:effectLst/>
              <a:latin typeface="Lato Regular"/>
              <a:ea typeface="ＭＳ Ｐゴシック" charset="0"/>
              <a:cs typeface="ＭＳ Ｐゴシック" charset="0"/>
            </a:endParaRPr>
          </a:p>
          <a:p>
            <a:pPr lvl="0"/>
            <a:r>
              <a:rPr lang="en-AU" sz="1200" kern="1200" dirty="0">
                <a:solidFill>
                  <a:schemeClr val="tx1"/>
                </a:solidFill>
                <a:effectLst/>
                <a:latin typeface="Lato Regular"/>
                <a:ea typeface="ＭＳ Ｐゴシック" charset="0"/>
                <a:cs typeface="ＭＳ Ｐゴシック" charset="0"/>
              </a:rPr>
              <a:t>William Wilkinson, 1854, iron strips and ropes</a:t>
            </a:r>
          </a:p>
          <a:p>
            <a:pPr lvl="0"/>
            <a:r>
              <a:rPr lang="en-AU" sz="1200" kern="1200" dirty="0" err="1">
                <a:solidFill>
                  <a:schemeClr val="tx1"/>
                </a:solidFill>
                <a:effectLst/>
                <a:latin typeface="Lato Regular"/>
                <a:ea typeface="ＭＳ Ｐゴシック" charset="0"/>
                <a:cs typeface="ＭＳ Ｐゴシック" charset="0"/>
              </a:rPr>
              <a:t>Monier</a:t>
            </a:r>
            <a:r>
              <a:rPr lang="en-AU" sz="1200" kern="1200" dirty="0">
                <a:solidFill>
                  <a:schemeClr val="tx1"/>
                </a:solidFill>
                <a:effectLst/>
                <a:latin typeface="Lato Regular"/>
                <a:ea typeface="ＭＳ Ｐゴシック" charset="0"/>
                <a:cs typeface="ＭＳ Ｐゴシック" charset="0"/>
              </a:rPr>
              <a:t>, France, 1867.</a:t>
            </a:r>
          </a:p>
          <a:p>
            <a:pPr lvl="0"/>
            <a:r>
              <a:rPr lang="en-AU" sz="1200" kern="1200" dirty="0">
                <a:solidFill>
                  <a:schemeClr val="tx1"/>
                </a:solidFill>
                <a:effectLst/>
                <a:latin typeface="Lato Regular"/>
                <a:ea typeface="ＭＳ Ｐゴシック" charset="0"/>
                <a:cs typeface="ＭＳ Ｐゴシック" charset="0"/>
              </a:rPr>
              <a:t>Freycinet, prestressing, 1928</a:t>
            </a:r>
          </a:p>
          <a:p>
            <a:pPr marL="0" indent="0">
              <a:buFontTx/>
              <a:buNone/>
            </a:pPr>
            <a:endParaRPr lang="en-US" dirty="0">
              <a:latin typeface="Lato Regular"/>
            </a:endParaRPr>
          </a:p>
        </p:txBody>
      </p:sp>
      <p:sp>
        <p:nvSpPr>
          <p:cNvPr id="17411"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fld id="{D15ABCEF-9D66-0E4E-B547-6F84E934F69A}" type="slidenum">
              <a:rPr lang="en-US" sz="1200">
                <a:latin typeface="Calibri" charset="0"/>
              </a:rPr>
              <a:pPr eaLnBrk="1" fontAlgn="base" hangingPunct="1">
                <a:spcBef>
                  <a:spcPct val="0"/>
                </a:spcBef>
                <a:spcAft>
                  <a:spcPct val="0"/>
                </a:spcAft>
              </a:pPr>
              <a:t>26</a:t>
            </a:fld>
            <a:endParaRPr lang="en-US" sz="1200">
              <a:latin typeface="Calibri" charset="0"/>
            </a:endParaRPr>
          </a:p>
        </p:txBody>
      </p:sp>
    </p:spTree>
    <p:extLst>
      <p:ext uri="{BB962C8B-B14F-4D97-AF65-F5344CB8AC3E}">
        <p14:creationId xmlns:p14="http://schemas.microsoft.com/office/powerpoint/2010/main" val="31488218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7410"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indent="0">
              <a:buFontTx/>
              <a:buNone/>
            </a:pPr>
            <a:endParaRPr lang="en-US" dirty="0">
              <a:latin typeface="Calibri" charset="0"/>
            </a:endParaRPr>
          </a:p>
        </p:txBody>
      </p:sp>
      <p:sp>
        <p:nvSpPr>
          <p:cNvPr id="17411"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fld id="{D15ABCEF-9D66-0E4E-B547-6F84E934F69A}" type="slidenum">
              <a:rPr lang="en-US" sz="1200">
                <a:latin typeface="Calibri" charset="0"/>
              </a:rPr>
              <a:pPr eaLnBrk="1" fontAlgn="base" hangingPunct="1">
                <a:spcBef>
                  <a:spcPct val="0"/>
                </a:spcBef>
                <a:spcAft>
                  <a:spcPct val="0"/>
                </a:spcAft>
              </a:pPr>
              <a:t>27</a:t>
            </a:fld>
            <a:endParaRPr lang="en-US" sz="1200">
              <a:latin typeface="Calibri" charset="0"/>
            </a:endParaRPr>
          </a:p>
        </p:txBody>
      </p:sp>
    </p:spTree>
    <p:extLst>
      <p:ext uri="{BB962C8B-B14F-4D97-AF65-F5344CB8AC3E}">
        <p14:creationId xmlns:p14="http://schemas.microsoft.com/office/powerpoint/2010/main" val="12488812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7410"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AU" sz="1200" kern="1200" dirty="0">
                <a:solidFill>
                  <a:schemeClr val="tx1"/>
                </a:solidFill>
                <a:effectLst/>
                <a:latin typeface="Lato Regular"/>
                <a:ea typeface="ＭＳ Ｐゴシック" charset="0"/>
                <a:cs typeface="ＭＳ Ｐゴシック" charset="0"/>
              </a:rPr>
              <a:t>Primitive concrete dates back to </a:t>
            </a:r>
          </a:p>
          <a:p>
            <a:pPr lvl="0"/>
            <a:r>
              <a:rPr lang="en-AU" sz="1200" kern="1200" dirty="0">
                <a:solidFill>
                  <a:schemeClr val="tx1"/>
                </a:solidFill>
                <a:effectLst/>
                <a:latin typeface="Lato Regular"/>
                <a:ea typeface="ＭＳ Ｐゴシック" charset="0"/>
                <a:cs typeface="ＭＳ Ｐゴシック" charset="0"/>
              </a:rPr>
              <a:t>6500 BC in Syria</a:t>
            </a:r>
          </a:p>
          <a:p>
            <a:pPr lvl="0"/>
            <a:r>
              <a:rPr lang="en-AU" sz="1200" kern="1200" dirty="0">
                <a:solidFill>
                  <a:schemeClr val="tx1"/>
                </a:solidFill>
                <a:effectLst/>
                <a:latin typeface="Lato Regular"/>
                <a:ea typeface="ＭＳ Ｐゴシック" charset="0"/>
                <a:cs typeface="ＭＳ Ｐゴシック" charset="0"/>
              </a:rPr>
              <a:t>5600 BC in Danube River</a:t>
            </a:r>
          </a:p>
          <a:p>
            <a:pPr lvl="0"/>
            <a:r>
              <a:rPr lang="en-AU" sz="1200" kern="1200" dirty="0">
                <a:solidFill>
                  <a:schemeClr val="tx1"/>
                </a:solidFill>
                <a:effectLst/>
                <a:latin typeface="Lato Regular"/>
                <a:ea typeface="ＭＳ Ｐゴシック" charset="0"/>
                <a:cs typeface="ＭＳ Ｐゴシック" charset="0"/>
              </a:rPr>
              <a:t>3000 BC in North West China</a:t>
            </a:r>
          </a:p>
          <a:p>
            <a:endParaRPr lang="en-AU" sz="1200" b="1" i="1" kern="1200" dirty="0">
              <a:solidFill>
                <a:schemeClr val="tx1"/>
              </a:solidFill>
              <a:effectLst/>
              <a:latin typeface="Lato Regular"/>
              <a:ea typeface="ＭＳ Ｐゴシック" charset="0"/>
              <a:cs typeface="ＭＳ Ｐゴシック" charset="0"/>
            </a:endParaRPr>
          </a:p>
          <a:p>
            <a:r>
              <a:rPr lang="en-AU" sz="1200" b="1" i="1" kern="1200" dirty="0">
                <a:solidFill>
                  <a:schemeClr val="tx1"/>
                </a:solidFill>
                <a:effectLst/>
                <a:latin typeface="Lato Regular"/>
                <a:ea typeface="ＭＳ Ｐゴシック" charset="0"/>
                <a:cs typeface="ＭＳ Ｐゴシック" charset="0"/>
              </a:rPr>
              <a:t>Inorganic cements</a:t>
            </a:r>
          </a:p>
          <a:p>
            <a:pPr lvl="0"/>
            <a:r>
              <a:rPr lang="en-AU" sz="1200" kern="1200" dirty="0">
                <a:solidFill>
                  <a:schemeClr val="tx1"/>
                </a:solidFill>
                <a:effectLst/>
                <a:latin typeface="Lato Regular"/>
                <a:ea typeface="ＭＳ Ｐゴシック" charset="0"/>
                <a:cs typeface="ＭＳ Ｐゴシック" charset="0"/>
              </a:rPr>
              <a:t>2500 BC in Egypt with gypsum Binder</a:t>
            </a:r>
          </a:p>
          <a:p>
            <a:pPr lvl="0"/>
            <a:r>
              <a:rPr lang="en-AU" sz="1200" kern="1200" dirty="0">
                <a:solidFill>
                  <a:schemeClr val="tx1"/>
                </a:solidFill>
                <a:effectLst/>
                <a:latin typeface="Lato Regular"/>
                <a:ea typeface="ＭＳ Ｐゴシック" charset="0"/>
                <a:cs typeface="ＭＳ Ｐゴシック" charset="0"/>
              </a:rPr>
              <a:t>2000 BC, lime, Crete and Egypt</a:t>
            </a:r>
          </a:p>
          <a:p>
            <a:r>
              <a:rPr lang="en-AU" sz="1200" kern="1200" dirty="0">
                <a:solidFill>
                  <a:schemeClr val="tx1"/>
                </a:solidFill>
                <a:effectLst/>
                <a:latin typeface="Lato Regular"/>
                <a:ea typeface="ＭＳ Ｐゴシック" charset="0"/>
                <a:cs typeface="ＭＳ Ｐゴシック" charset="0"/>
              </a:rPr>
              <a:t>Earliest is a wall in Thebes (Egypt)~ artisans fill earthenware jars with water, which is then mixed with lime to create mortar = masonry-faced concrete wall.</a:t>
            </a:r>
          </a:p>
          <a:p>
            <a:r>
              <a:rPr lang="en-AU" sz="1200" kern="1200" dirty="0">
                <a:solidFill>
                  <a:schemeClr val="tx1"/>
                </a:solidFill>
                <a:effectLst/>
                <a:latin typeface="Lato Regular"/>
                <a:ea typeface="ＭＳ Ｐゴシック" charset="0"/>
                <a:cs typeface="ＭＳ Ｐゴシック" charset="0"/>
              </a:rPr>
              <a:t> </a:t>
            </a:r>
          </a:p>
          <a:p>
            <a:r>
              <a:rPr lang="en-AU" sz="1200" b="1" i="1" kern="1200" dirty="0">
                <a:solidFill>
                  <a:schemeClr val="tx1"/>
                </a:solidFill>
                <a:effectLst/>
                <a:latin typeface="Lato Regular"/>
                <a:ea typeface="ＭＳ Ｐゴシック" charset="0"/>
                <a:cs typeface="ＭＳ Ｐゴシック" charset="0"/>
              </a:rPr>
              <a:t>Lime Pozzolan Concrete</a:t>
            </a:r>
          </a:p>
          <a:p>
            <a:pPr lvl="0"/>
            <a:r>
              <a:rPr lang="en-AU" sz="1200" kern="1200" dirty="0">
                <a:solidFill>
                  <a:schemeClr val="tx1"/>
                </a:solidFill>
                <a:effectLst/>
                <a:latin typeface="Lato Regular"/>
                <a:ea typeface="ＭＳ Ｐゴシック" charset="0"/>
                <a:cs typeface="ＭＳ Ｐゴシック" charset="0"/>
              </a:rPr>
              <a:t>Romans~ 75 BC</a:t>
            </a:r>
          </a:p>
          <a:p>
            <a:pPr lvl="0"/>
            <a:r>
              <a:rPr lang="en-AU" sz="1200" kern="1200" dirty="0">
                <a:solidFill>
                  <a:schemeClr val="tx1"/>
                </a:solidFill>
                <a:effectLst/>
                <a:latin typeface="Lato Regular"/>
                <a:ea typeface="ＭＳ Ｐゴシック" charset="0"/>
                <a:cs typeface="ＭＳ Ｐゴシック" charset="0"/>
              </a:rPr>
              <a:t>Lime and volcanic ash, containing silica and alumina</a:t>
            </a:r>
          </a:p>
          <a:p>
            <a:pPr lvl="0"/>
            <a:r>
              <a:rPr lang="en-AU" sz="1200" kern="1200" dirty="0">
                <a:solidFill>
                  <a:schemeClr val="tx1"/>
                </a:solidFill>
                <a:effectLst/>
                <a:latin typeface="Lato Regular"/>
                <a:ea typeface="ＭＳ Ｐゴシック" charset="0"/>
                <a:cs typeface="ＭＳ Ｐゴシック" charset="0"/>
              </a:rPr>
              <a:t>Strength comparable to modern</a:t>
            </a:r>
          </a:p>
          <a:p>
            <a:pPr lvl="0"/>
            <a:r>
              <a:rPr lang="en-AU" sz="1200" kern="1200" dirty="0">
                <a:solidFill>
                  <a:schemeClr val="tx1"/>
                </a:solidFill>
                <a:effectLst/>
                <a:latin typeface="Lato Regular"/>
                <a:ea typeface="ＭＳ Ｐゴシック" charset="0"/>
                <a:cs typeface="ＭＳ Ｐゴシック" charset="0"/>
              </a:rPr>
              <a:t>Roman’s = 18</a:t>
            </a:r>
            <a:r>
              <a:rPr lang="en-AU" sz="1200" kern="1200" baseline="30000" dirty="0">
                <a:solidFill>
                  <a:schemeClr val="tx1"/>
                </a:solidFill>
                <a:effectLst/>
                <a:latin typeface="Lato Regular"/>
                <a:ea typeface="ＭＳ Ｐゴシック" charset="0"/>
                <a:cs typeface="ＭＳ Ｐゴシック" charset="0"/>
              </a:rPr>
              <a:t>th</a:t>
            </a:r>
            <a:r>
              <a:rPr lang="en-AU" sz="1200" kern="1200" dirty="0">
                <a:solidFill>
                  <a:schemeClr val="tx1"/>
                </a:solidFill>
                <a:effectLst/>
                <a:latin typeface="Lato Regular"/>
                <a:ea typeface="ＭＳ Ｐゴシック" charset="0"/>
                <a:cs typeface="ＭＳ Ｐゴシック" charset="0"/>
              </a:rPr>
              <a:t> century knowledge</a:t>
            </a:r>
          </a:p>
          <a:p>
            <a:pPr lvl="0"/>
            <a:r>
              <a:rPr lang="en-AU" sz="1200" kern="1200" dirty="0">
                <a:solidFill>
                  <a:schemeClr val="tx1"/>
                </a:solidFill>
                <a:effectLst/>
                <a:latin typeface="Lato Regular"/>
                <a:ea typeface="ＭＳ Ｐゴシック" charset="0"/>
                <a:cs typeface="ＭＳ Ｐゴシック" charset="0"/>
              </a:rPr>
              <a:t>Often covered by masonry</a:t>
            </a:r>
          </a:p>
          <a:p>
            <a:r>
              <a:rPr lang="en-AU" sz="1200" kern="1200" dirty="0">
                <a:solidFill>
                  <a:schemeClr val="tx1"/>
                </a:solidFill>
                <a:effectLst/>
                <a:latin typeface="Lato Regular"/>
                <a:ea typeface="ＭＳ Ｐゴシック" charset="0"/>
                <a:cs typeface="ＭＳ Ｐゴシック" charset="0"/>
              </a:rPr>
              <a:t> </a:t>
            </a:r>
          </a:p>
          <a:p>
            <a:r>
              <a:rPr lang="en-AU" sz="1200" b="1" i="1" kern="1200" dirty="0">
                <a:solidFill>
                  <a:schemeClr val="tx1"/>
                </a:solidFill>
                <a:effectLst/>
                <a:latin typeface="Lato Regular"/>
                <a:ea typeface="ＭＳ Ｐゴシック" charset="0"/>
                <a:cs typeface="ＭＳ Ｐゴシック" charset="0"/>
              </a:rPr>
              <a:t>English Concrete</a:t>
            </a:r>
          </a:p>
          <a:p>
            <a:r>
              <a:rPr lang="en-AU" sz="1200" kern="1200" dirty="0">
                <a:solidFill>
                  <a:schemeClr val="tx1"/>
                </a:solidFill>
                <a:effectLst/>
                <a:latin typeface="Lato Regular"/>
                <a:ea typeface="ＭＳ Ｐゴシック" charset="0"/>
                <a:cs typeface="ＭＳ Ｐゴシック" charset="0"/>
              </a:rPr>
              <a:t>All concrete for next 1300 years used lime mortars, set by hydrating and gain limited extra strength from carbonation.</a:t>
            </a:r>
          </a:p>
          <a:p>
            <a:pPr lvl="0"/>
            <a:r>
              <a:rPr lang="en-AU" sz="1200" kern="1200" dirty="0">
                <a:solidFill>
                  <a:schemeClr val="tx1"/>
                </a:solidFill>
                <a:effectLst/>
                <a:latin typeface="Lato Regular"/>
                <a:ea typeface="ＭＳ Ｐゴシック" charset="0"/>
                <a:cs typeface="ＭＳ Ｐゴシック" charset="0"/>
              </a:rPr>
              <a:t>Minor amounts of Saxton Concrete from 70 AD</a:t>
            </a:r>
          </a:p>
          <a:p>
            <a:pPr lvl="0"/>
            <a:r>
              <a:rPr lang="en-AU" sz="1200" kern="1200" dirty="0">
                <a:solidFill>
                  <a:schemeClr val="tx1"/>
                </a:solidFill>
                <a:effectLst/>
                <a:latin typeface="Lato Regular"/>
                <a:ea typeface="ＭＳ Ｐゴシック" charset="0"/>
                <a:cs typeface="ＭＳ Ｐゴシック" charset="0"/>
              </a:rPr>
              <a:t>Normans more sophisticated in 1066. (Castles, towers etc…)</a:t>
            </a:r>
          </a:p>
          <a:p>
            <a:r>
              <a:rPr lang="en-AU" sz="1200" kern="1200" dirty="0">
                <a:solidFill>
                  <a:schemeClr val="tx1"/>
                </a:solidFill>
                <a:effectLst/>
                <a:latin typeface="Lato Regular"/>
                <a:ea typeface="ＭＳ Ｐゴシック" charset="0"/>
                <a:cs typeface="ＭＳ Ｐゴシック" charset="0"/>
              </a:rPr>
              <a:t> </a:t>
            </a:r>
          </a:p>
          <a:p>
            <a:r>
              <a:rPr lang="en-AU" sz="1200" b="1" i="1" kern="1200" dirty="0">
                <a:solidFill>
                  <a:schemeClr val="tx1"/>
                </a:solidFill>
                <a:effectLst/>
                <a:latin typeface="Lato Regular"/>
                <a:ea typeface="ＭＳ Ｐゴシック" charset="0"/>
                <a:cs typeface="ＭＳ Ｐゴシック" charset="0"/>
              </a:rPr>
              <a:t>Modern Development</a:t>
            </a:r>
          </a:p>
          <a:p>
            <a:r>
              <a:rPr lang="en-AU" sz="1200" kern="1200" dirty="0">
                <a:solidFill>
                  <a:schemeClr val="tx1"/>
                </a:solidFill>
                <a:effectLst/>
                <a:latin typeface="Lato Regular"/>
                <a:ea typeface="ＭＳ Ｐゴシック" charset="0"/>
                <a:cs typeface="ＭＳ Ｐゴシック" charset="0"/>
              </a:rPr>
              <a:t>Hydraulic Cement~ John Smeaton 1756, combined Lime and Italian Pozzolan to produce cement that sets under water. 1</a:t>
            </a:r>
            <a:r>
              <a:rPr lang="en-AU" sz="1200" kern="1200" baseline="30000" dirty="0">
                <a:solidFill>
                  <a:schemeClr val="tx1"/>
                </a:solidFill>
                <a:effectLst/>
                <a:latin typeface="Lato Regular"/>
                <a:ea typeface="ＭＳ Ｐゴシック" charset="0"/>
                <a:cs typeface="ＭＳ Ｐゴシック" charset="0"/>
              </a:rPr>
              <a:t>st</a:t>
            </a:r>
            <a:r>
              <a:rPr lang="en-AU" sz="1200" kern="1200" dirty="0">
                <a:solidFill>
                  <a:schemeClr val="tx1"/>
                </a:solidFill>
                <a:effectLst/>
                <a:latin typeface="Lato Regular"/>
                <a:ea typeface="ＭＳ Ｐゴシック" charset="0"/>
                <a:cs typeface="ＭＳ Ｐゴシック" charset="0"/>
              </a:rPr>
              <a:t> high quality since fall of Rome.</a:t>
            </a:r>
          </a:p>
          <a:p>
            <a:r>
              <a:rPr lang="en-AU" sz="1200" kern="1200" dirty="0">
                <a:solidFill>
                  <a:schemeClr val="tx1"/>
                </a:solidFill>
                <a:effectLst/>
                <a:latin typeface="Lato Regular"/>
                <a:ea typeface="ＭＳ Ｐゴシック" charset="0"/>
                <a:cs typeface="ＭＳ Ｐゴシック" charset="0"/>
              </a:rPr>
              <a:t> </a:t>
            </a:r>
          </a:p>
          <a:p>
            <a:r>
              <a:rPr lang="en-AU" sz="1200" b="1" kern="1200" dirty="0">
                <a:solidFill>
                  <a:schemeClr val="tx1"/>
                </a:solidFill>
                <a:effectLst/>
                <a:latin typeface="Lato Regular"/>
                <a:ea typeface="ＭＳ Ｐゴシック" charset="0"/>
                <a:cs typeface="ＭＳ Ｐゴシック" charset="0"/>
              </a:rPr>
              <a:t>Portland Cement</a:t>
            </a:r>
          </a:p>
          <a:p>
            <a:pPr lvl="0"/>
            <a:r>
              <a:rPr lang="en-AU" sz="1200" kern="1200" dirty="0">
                <a:solidFill>
                  <a:schemeClr val="tx1"/>
                </a:solidFill>
                <a:effectLst/>
                <a:latin typeface="Lato Regular"/>
                <a:ea typeface="ＭＳ Ｐゴシック" charset="0"/>
                <a:cs typeface="ＭＳ Ｐゴシック" charset="0"/>
              </a:rPr>
              <a:t>Joseph </a:t>
            </a:r>
            <a:r>
              <a:rPr lang="en-AU" sz="1200" kern="1200" dirty="0" err="1">
                <a:solidFill>
                  <a:schemeClr val="tx1"/>
                </a:solidFill>
                <a:effectLst/>
                <a:latin typeface="Lato Regular"/>
                <a:ea typeface="ＭＳ Ｐゴシック" charset="0"/>
                <a:cs typeface="ＭＳ Ｐゴシック" charset="0"/>
              </a:rPr>
              <a:t>Asphin</a:t>
            </a:r>
            <a:r>
              <a:rPr lang="en-AU" sz="1200" kern="1200" dirty="0">
                <a:solidFill>
                  <a:schemeClr val="tx1"/>
                </a:solidFill>
                <a:effectLst/>
                <a:latin typeface="Lato Regular"/>
                <a:ea typeface="ＭＳ Ｐゴシック" charset="0"/>
                <a:cs typeface="ＭＳ Ｐゴシック" charset="0"/>
              </a:rPr>
              <a:t>, Fired Lime and clay together, October 1824.</a:t>
            </a:r>
          </a:p>
          <a:p>
            <a:pPr lvl="0"/>
            <a:r>
              <a:rPr lang="en-AU" sz="1200" kern="1200" dirty="0">
                <a:solidFill>
                  <a:schemeClr val="tx1"/>
                </a:solidFill>
                <a:effectLst/>
                <a:latin typeface="Lato Regular"/>
                <a:ea typeface="ＭＳ Ｐゴシック" charset="0"/>
                <a:cs typeface="ＭＳ Ｐゴシック" charset="0"/>
              </a:rPr>
              <a:t>Found high temp most effective</a:t>
            </a:r>
          </a:p>
          <a:p>
            <a:pPr lvl="0"/>
            <a:r>
              <a:rPr lang="en-AU" sz="1200" kern="1200" dirty="0">
                <a:solidFill>
                  <a:schemeClr val="tx1"/>
                </a:solidFill>
                <a:effectLst/>
                <a:latin typeface="Lato Regular"/>
                <a:ea typeface="ＭＳ Ｐゴシック" charset="0"/>
                <a:cs typeface="ＭＳ Ｐゴシック" charset="0"/>
              </a:rPr>
              <a:t>Name comes from colour of stone from Portland</a:t>
            </a:r>
          </a:p>
          <a:p>
            <a:r>
              <a:rPr lang="en-AU" sz="1200" kern="1200" dirty="0">
                <a:solidFill>
                  <a:schemeClr val="tx1"/>
                </a:solidFill>
                <a:effectLst/>
                <a:latin typeface="Lato Regular"/>
                <a:ea typeface="ＭＳ Ｐゴシック" charset="0"/>
                <a:cs typeface="ＭＳ Ｐゴシック" charset="0"/>
              </a:rPr>
              <a:t> </a:t>
            </a:r>
          </a:p>
          <a:p>
            <a:r>
              <a:rPr lang="en-AU" sz="1200" b="1" kern="1200" dirty="0">
                <a:solidFill>
                  <a:schemeClr val="tx1"/>
                </a:solidFill>
                <a:effectLst/>
                <a:latin typeface="Lato Regular"/>
                <a:ea typeface="ＭＳ Ｐゴシック" charset="0"/>
                <a:cs typeface="ＭＳ Ｐゴシック" charset="0"/>
              </a:rPr>
              <a:t>Reinforcement</a:t>
            </a:r>
            <a:endParaRPr lang="en-AU" sz="1200" kern="1200" dirty="0">
              <a:solidFill>
                <a:schemeClr val="tx1"/>
              </a:solidFill>
              <a:effectLst/>
              <a:latin typeface="Lato Regular"/>
              <a:ea typeface="ＭＳ Ｐゴシック" charset="0"/>
              <a:cs typeface="ＭＳ Ｐゴシック" charset="0"/>
            </a:endParaRPr>
          </a:p>
          <a:p>
            <a:pPr lvl="0"/>
            <a:r>
              <a:rPr lang="en-AU" sz="1200" kern="1200" dirty="0">
                <a:solidFill>
                  <a:schemeClr val="tx1"/>
                </a:solidFill>
                <a:effectLst/>
                <a:latin typeface="Lato Regular"/>
                <a:ea typeface="ＭＳ Ｐゴシック" charset="0"/>
                <a:cs typeface="ＭＳ Ｐゴシック" charset="0"/>
              </a:rPr>
              <a:t>William Wilkinson, 1854, iron strips and ropes</a:t>
            </a:r>
          </a:p>
          <a:p>
            <a:pPr lvl="0"/>
            <a:r>
              <a:rPr lang="en-AU" sz="1200" kern="1200" dirty="0" err="1">
                <a:solidFill>
                  <a:schemeClr val="tx1"/>
                </a:solidFill>
                <a:effectLst/>
                <a:latin typeface="Lato Regular"/>
                <a:ea typeface="ＭＳ Ｐゴシック" charset="0"/>
                <a:cs typeface="ＭＳ Ｐゴシック" charset="0"/>
              </a:rPr>
              <a:t>Monier</a:t>
            </a:r>
            <a:r>
              <a:rPr lang="en-AU" sz="1200" kern="1200" dirty="0">
                <a:solidFill>
                  <a:schemeClr val="tx1"/>
                </a:solidFill>
                <a:effectLst/>
                <a:latin typeface="Lato Regular"/>
                <a:ea typeface="ＭＳ Ｐゴシック" charset="0"/>
                <a:cs typeface="ＭＳ Ｐゴシック" charset="0"/>
              </a:rPr>
              <a:t>, France, 1867.</a:t>
            </a:r>
          </a:p>
          <a:p>
            <a:pPr lvl="0"/>
            <a:r>
              <a:rPr lang="en-AU" sz="1200" kern="1200" dirty="0">
                <a:solidFill>
                  <a:schemeClr val="tx1"/>
                </a:solidFill>
                <a:effectLst/>
                <a:latin typeface="Lato Regular"/>
                <a:ea typeface="ＭＳ Ｐゴシック" charset="0"/>
                <a:cs typeface="ＭＳ Ｐゴシック" charset="0"/>
              </a:rPr>
              <a:t>Freycinet, prestressing, 1928</a:t>
            </a:r>
          </a:p>
          <a:p>
            <a:pPr marL="0" indent="0">
              <a:buFontTx/>
              <a:buNone/>
            </a:pPr>
            <a:endParaRPr lang="en-US" dirty="0">
              <a:latin typeface="Lato Regular"/>
            </a:endParaRPr>
          </a:p>
        </p:txBody>
      </p:sp>
      <p:sp>
        <p:nvSpPr>
          <p:cNvPr id="17411"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fld id="{D15ABCEF-9D66-0E4E-B547-6F84E934F69A}" type="slidenum">
              <a:rPr lang="en-US" sz="1200">
                <a:latin typeface="Calibri" charset="0"/>
              </a:rPr>
              <a:pPr eaLnBrk="1" fontAlgn="base" hangingPunct="1">
                <a:spcBef>
                  <a:spcPct val="0"/>
                </a:spcBef>
                <a:spcAft>
                  <a:spcPct val="0"/>
                </a:spcAft>
              </a:pPr>
              <a:t>28</a:t>
            </a:fld>
            <a:endParaRPr lang="en-US" sz="1200">
              <a:latin typeface="Calibri" charset="0"/>
            </a:endParaRPr>
          </a:p>
        </p:txBody>
      </p:sp>
    </p:spTree>
    <p:extLst>
      <p:ext uri="{BB962C8B-B14F-4D97-AF65-F5344CB8AC3E}">
        <p14:creationId xmlns:p14="http://schemas.microsoft.com/office/powerpoint/2010/main" val="2382048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7410"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AU" sz="1200" kern="1200" dirty="0">
                <a:solidFill>
                  <a:schemeClr val="tx1"/>
                </a:solidFill>
                <a:effectLst/>
                <a:latin typeface="Lato Regular"/>
                <a:ea typeface="ＭＳ Ｐゴシック" charset="0"/>
                <a:cs typeface="ＭＳ Ｐゴシック" charset="0"/>
              </a:rPr>
              <a:t>Primitive concrete dates back to </a:t>
            </a:r>
          </a:p>
          <a:p>
            <a:pPr lvl="0"/>
            <a:r>
              <a:rPr lang="en-AU" sz="1200" kern="1200" dirty="0">
                <a:solidFill>
                  <a:schemeClr val="tx1"/>
                </a:solidFill>
                <a:effectLst/>
                <a:latin typeface="Lato Regular"/>
                <a:ea typeface="ＭＳ Ｐゴシック" charset="0"/>
                <a:cs typeface="ＭＳ Ｐゴシック" charset="0"/>
              </a:rPr>
              <a:t>6500 BC in Syria</a:t>
            </a:r>
          </a:p>
          <a:p>
            <a:pPr lvl="0"/>
            <a:r>
              <a:rPr lang="en-AU" sz="1200" kern="1200" dirty="0">
                <a:solidFill>
                  <a:schemeClr val="tx1"/>
                </a:solidFill>
                <a:effectLst/>
                <a:latin typeface="Lato Regular"/>
                <a:ea typeface="ＭＳ Ｐゴシック" charset="0"/>
                <a:cs typeface="ＭＳ Ｐゴシック" charset="0"/>
              </a:rPr>
              <a:t>5600 BC in Danube River</a:t>
            </a:r>
          </a:p>
          <a:p>
            <a:pPr lvl="0"/>
            <a:r>
              <a:rPr lang="en-AU" sz="1200" kern="1200" dirty="0">
                <a:solidFill>
                  <a:schemeClr val="tx1"/>
                </a:solidFill>
                <a:effectLst/>
                <a:latin typeface="Lato Regular"/>
                <a:ea typeface="ＭＳ Ｐゴシック" charset="0"/>
                <a:cs typeface="ＭＳ Ｐゴシック" charset="0"/>
              </a:rPr>
              <a:t>3000 BC in North West China</a:t>
            </a:r>
          </a:p>
          <a:p>
            <a:endParaRPr lang="en-AU" sz="1200" b="1" i="1" kern="1200" dirty="0">
              <a:solidFill>
                <a:schemeClr val="tx1"/>
              </a:solidFill>
              <a:effectLst/>
              <a:latin typeface="Lato Regular"/>
              <a:ea typeface="ＭＳ Ｐゴシック" charset="0"/>
              <a:cs typeface="ＭＳ Ｐゴシック" charset="0"/>
            </a:endParaRPr>
          </a:p>
          <a:p>
            <a:r>
              <a:rPr lang="en-AU" sz="1200" b="1" i="1" kern="1200" dirty="0">
                <a:solidFill>
                  <a:schemeClr val="tx1"/>
                </a:solidFill>
                <a:effectLst/>
                <a:latin typeface="Lato Regular"/>
                <a:ea typeface="ＭＳ Ｐゴシック" charset="0"/>
                <a:cs typeface="ＭＳ Ｐゴシック" charset="0"/>
              </a:rPr>
              <a:t>Inorganic cements</a:t>
            </a:r>
          </a:p>
          <a:p>
            <a:pPr lvl="0"/>
            <a:r>
              <a:rPr lang="en-AU" sz="1200" kern="1200" dirty="0">
                <a:solidFill>
                  <a:schemeClr val="tx1"/>
                </a:solidFill>
                <a:effectLst/>
                <a:latin typeface="Lato Regular"/>
                <a:ea typeface="ＭＳ Ｐゴシック" charset="0"/>
                <a:cs typeface="ＭＳ Ｐゴシック" charset="0"/>
              </a:rPr>
              <a:t>2500 BC in Egypt with gypsum Binder</a:t>
            </a:r>
          </a:p>
          <a:p>
            <a:pPr lvl="0"/>
            <a:r>
              <a:rPr lang="en-AU" sz="1200" kern="1200" dirty="0">
                <a:solidFill>
                  <a:schemeClr val="tx1"/>
                </a:solidFill>
                <a:effectLst/>
                <a:latin typeface="Lato Regular"/>
                <a:ea typeface="ＭＳ Ｐゴシック" charset="0"/>
                <a:cs typeface="ＭＳ Ｐゴシック" charset="0"/>
              </a:rPr>
              <a:t>2000 BC, lime, Crete and Egypt</a:t>
            </a:r>
          </a:p>
          <a:p>
            <a:r>
              <a:rPr lang="en-AU" sz="1200" kern="1200" dirty="0">
                <a:solidFill>
                  <a:schemeClr val="tx1"/>
                </a:solidFill>
                <a:effectLst/>
                <a:latin typeface="Lato Regular"/>
                <a:ea typeface="ＭＳ Ｐゴシック" charset="0"/>
                <a:cs typeface="ＭＳ Ｐゴシック" charset="0"/>
              </a:rPr>
              <a:t>Earliest is a wall in Thebes (Egypt)~ artisans fill earthenware jars with water, which is then mixed with lime to create mortar = masonry-faced concrete wall.</a:t>
            </a:r>
          </a:p>
          <a:p>
            <a:r>
              <a:rPr lang="en-AU" sz="1200" kern="1200" dirty="0">
                <a:solidFill>
                  <a:schemeClr val="tx1"/>
                </a:solidFill>
                <a:effectLst/>
                <a:latin typeface="Lato Regular"/>
                <a:ea typeface="ＭＳ Ｐゴシック" charset="0"/>
                <a:cs typeface="ＭＳ Ｐゴシック" charset="0"/>
              </a:rPr>
              <a:t> </a:t>
            </a:r>
          </a:p>
          <a:p>
            <a:r>
              <a:rPr lang="en-AU" sz="1200" b="1" i="1" kern="1200" dirty="0">
                <a:solidFill>
                  <a:schemeClr val="tx1"/>
                </a:solidFill>
                <a:effectLst/>
                <a:latin typeface="Lato Regular"/>
                <a:ea typeface="ＭＳ Ｐゴシック" charset="0"/>
                <a:cs typeface="ＭＳ Ｐゴシック" charset="0"/>
              </a:rPr>
              <a:t>Lime Pozzolan Concrete</a:t>
            </a:r>
          </a:p>
          <a:p>
            <a:pPr lvl="0"/>
            <a:r>
              <a:rPr lang="en-AU" sz="1200" kern="1200" dirty="0">
                <a:solidFill>
                  <a:schemeClr val="tx1"/>
                </a:solidFill>
                <a:effectLst/>
                <a:latin typeface="Lato Regular"/>
                <a:ea typeface="ＭＳ Ｐゴシック" charset="0"/>
                <a:cs typeface="ＭＳ Ｐゴシック" charset="0"/>
              </a:rPr>
              <a:t>Romans~ 75 BC</a:t>
            </a:r>
          </a:p>
          <a:p>
            <a:pPr lvl="0"/>
            <a:r>
              <a:rPr lang="en-AU" sz="1200" kern="1200" dirty="0">
                <a:solidFill>
                  <a:schemeClr val="tx1"/>
                </a:solidFill>
                <a:effectLst/>
                <a:latin typeface="Lato Regular"/>
                <a:ea typeface="ＭＳ Ｐゴシック" charset="0"/>
                <a:cs typeface="ＭＳ Ｐゴシック" charset="0"/>
              </a:rPr>
              <a:t>Lime and volcanic ash, containing silica and alumina</a:t>
            </a:r>
          </a:p>
          <a:p>
            <a:pPr lvl="0"/>
            <a:r>
              <a:rPr lang="en-AU" sz="1200" kern="1200" dirty="0">
                <a:solidFill>
                  <a:schemeClr val="tx1"/>
                </a:solidFill>
                <a:effectLst/>
                <a:latin typeface="Lato Regular"/>
                <a:ea typeface="ＭＳ Ｐゴシック" charset="0"/>
                <a:cs typeface="ＭＳ Ｐゴシック" charset="0"/>
              </a:rPr>
              <a:t>Strength comparable to modern</a:t>
            </a:r>
          </a:p>
          <a:p>
            <a:pPr lvl="0"/>
            <a:r>
              <a:rPr lang="en-AU" sz="1200" kern="1200" dirty="0">
                <a:solidFill>
                  <a:schemeClr val="tx1"/>
                </a:solidFill>
                <a:effectLst/>
                <a:latin typeface="Lato Regular"/>
                <a:ea typeface="ＭＳ Ｐゴシック" charset="0"/>
                <a:cs typeface="ＭＳ Ｐゴシック" charset="0"/>
              </a:rPr>
              <a:t>Roman’s = 18</a:t>
            </a:r>
            <a:r>
              <a:rPr lang="en-AU" sz="1200" kern="1200" baseline="30000" dirty="0">
                <a:solidFill>
                  <a:schemeClr val="tx1"/>
                </a:solidFill>
                <a:effectLst/>
                <a:latin typeface="Lato Regular"/>
                <a:ea typeface="ＭＳ Ｐゴシック" charset="0"/>
                <a:cs typeface="ＭＳ Ｐゴシック" charset="0"/>
              </a:rPr>
              <a:t>th</a:t>
            </a:r>
            <a:r>
              <a:rPr lang="en-AU" sz="1200" kern="1200" dirty="0">
                <a:solidFill>
                  <a:schemeClr val="tx1"/>
                </a:solidFill>
                <a:effectLst/>
                <a:latin typeface="Lato Regular"/>
                <a:ea typeface="ＭＳ Ｐゴシック" charset="0"/>
                <a:cs typeface="ＭＳ Ｐゴシック" charset="0"/>
              </a:rPr>
              <a:t> century knowledge</a:t>
            </a:r>
          </a:p>
          <a:p>
            <a:pPr lvl="0"/>
            <a:r>
              <a:rPr lang="en-AU" sz="1200" kern="1200" dirty="0">
                <a:solidFill>
                  <a:schemeClr val="tx1"/>
                </a:solidFill>
                <a:effectLst/>
                <a:latin typeface="Lato Regular"/>
                <a:ea typeface="ＭＳ Ｐゴシック" charset="0"/>
                <a:cs typeface="ＭＳ Ｐゴシック" charset="0"/>
              </a:rPr>
              <a:t>Often covered by masonry</a:t>
            </a:r>
          </a:p>
          <a:p>
            <a:r>
              <a:rPr lang="en-AU" sz="1200" kern="1200" dirty="0">
                <a:solidFill>
                  <a:schemeClr val="tx1"/>
                </a:solidFill>
                <a:effectLst/>
                <a:latin typeface="Lato Regular"/>
                <a:ea typeface="ＭＳ Ｐゴシック" charset="0"/>
                <a:cs typeface="ＭＳ Ｐゴシック" charset="0"/>
              </a:rPr>
              <a:t> </a:t>
            </a:r>
          </a:p>
          <a:p>
            <a:r>
              <a:rPr lang="en-AU" sz="1200" b="1" i="1" kern="1200" dirty="0">
                <a:solidFill>
                  <a:schemeClr val="tx1"/>
                </a:solidFill>
                <a:effectLst/>
                <a:latin typeface="Lato Regular"/>
                <a:ea typeface="ＭＳ Ｐゴシック" charset="0"/>
                <a:cs typeface="ＭＳ Ｐゴシック" charset="0"/>
              </a:rPr>
              <a:t>English Concrete</a:t>
            </a:r>
          </a:p>
          <a:p>
            <a:r>
              <a:rPr lang="en-AU" sz="1200" kern="1200" dirty="0">
                <a:solidFill>
                  <a:schemeClr val="tx1"/>
                </a:solidFill>
                <a:effectLst/>
                <a:latin typeface="Lato Regular"/>
                <a:ea typeface="ＭＳ Ｐゴシック" charset="0"/>
                <a:cs typeface="ＭＳ Ｐゴシック" charset="0"/>
              </a:rPr>
              <a:t>All concrete for next 1300 years used lime mortars, set by hydrating and gain limited extra strength from carbonation.</a:t>
            </a:r>
          </a:p>
          <a:p>
            <a:pPr lvl="0"/>
            <a:r>
              <a:rPr lang="en-AU" sz="1200" kern="1200" dirty="0">
                <a:solidFill>
                  <a:schemeClr val="tx1"/>
                </a:solidFill>
                <a:effectLst/>
                <a:latin typeface="Lato Regular"/>
                <a:ea typeface="ＭＳ Ｐゴシック" charset="0"/>
                <a:cs typeface="ＭＳ Ｐゴシック" charset="0"/>
              </a:rPr>
              <a:t>Minor amounts of Saxton Concrete from 70 AD</a:t>
            </a:r>
          </a:p>
          <a:p>
            <a:pPr lvl="0"/>
            <a:r>
              <a:rPr lang="en-AU" sz="1200" kern="1200" dirty="0">
                <a:solidFill>
                  <a:schemeClr val="tx1"/>
                </a:solidFill>
                <a:effectLst/>
                <a:latin typeface="Lato Regular"/>
                <a:ea typeface="ＭＳ Ｐゴシック" charset="0"/>
                <a:cs typeface="ＭＳ Ｐゴシック" charset="0"/>
              </a:rPr>
              <a:t>Normans more sophisticated in 1066. (Castles, towers etc…)</a:t>
            </a:r>
          </a:p>
          <a:p>
            <a:r>
              <a:rPr lang="en-AU" sz="1200" kern="1200" dirty="0">
                <a:solidFill>
                  <a:schemeClr val="tx1"/>
                </a:solidFill>
                <a:effectLst/>
                <a:latin typeface="Lato Regular"/>
                <a:ea typeface="ＭＳ Ｐゴシック" charset="0"/>
                <a:cs typeface="ＭＳ Ｐゴシック" charset="0"/>
              </a:rPr>
              <a:t> </a:t>
            </a:r>
          </a:p>
          <a:p>
            <a:r>
              <a:rPr lang="en-AU" sz="1200" b="1" i="1" kern="1200" dirty="0">
                <a:solidFill>
                  <a:schemeClr val="tx1"/>
                </a:solidFill>
                <a:effectLst/>
                <a:latin typeface="Lato Regular"/>
                <a:ea typeface="ＭＳ Ｐゴシック" charset="0"/>
                <a:cs typeface="ＭＳ Ｐゴシック" charset="0"/>
              </a:rPr>
              <a:t>Modern Development</a:t>
            </a:r>
          </a:p>
          <a:p>
            <a:r>
              <a:rPr lang="en-AU" sz="1200" kern="1200" dirty="0">
                <a:solidFill>
                  <a:schemeClr val="tx1"/>
                </a:solidFill>
                <a:effectLst/>
                <a:latin typeface="Lato Regular"/>
                <a:ea typeface="ＭＳ Ｐゴシック" charset="0"/>
                <a:cs typeface="ＭＳ Ｐゴシック" charset="0"/>
              </a:rPr>
              <a:t>Hydraulic Cement~ John Smeaton 1756, combined Lime and Italian Pozzolan to produce cement that sets under water. 1</a:t>
            </a:r>
            <a:r>
              <a:rPr lang="en-AU" sz="1200" kern="1200" baseline="30000" dirty="0">
                <a:solidFill>
                  <a:schemeClr val="tx1"/>
                </a:solidFill>
                <a:effectLst/>
                <a:latin typeface="Lato Regular"/>
                <a:ea typeface="ＭＳ Ｐゴシック" charset="0"/>
                <a:cs typeface="ＭＳ Ｐゴシック" charset="0"/>
              </a:rPr>
              <a:t>st</a:t>
            </a:r>
            <a:r>
              <a:rPr lang="en-AU" sz="1200" kern="1200" dirty="0">
                <a:solidFill>
                  <a:schemeClr val="tx1"/>
                </a:solidFill>
                <a:effectLst/>
                <a:latin typeface="Lato Regular"/>
                <a:ea typeface="ＭＳ Ｐゴシック" charset="0"/>
                <a:cs typeface="ＭＳ Ｐゴシック" charset="0"/>
              </a:rPr>
              <a:t> high quality since fall of Rome.</a:t>
            </a:r>
          </a:p>
          <a:p>
            <a:r>
              <a:rPr lang="en-AU" sz="1200" kern="1200" dirty="0">
                <a:solidFill>
                  <a:schemeClr val="tx1"/>
                </a:solidFill>
                <a:effectLst/>
                <a:latin typeface="Lato Regular"/>
                <a:ea typeface="ＭＳ Ｐゴシック" charset="0"/>
                <a:cs typeface="ＭＳ Ｐゴシック" charset="0"/>
              </a:rPr>
              <a:t> </a:t>
            </a:r>
          </a:p>
          <a:p>
            <a:r>
              <a:rPr lang="en-AU" sz="1200" b="1" kern="1200" dirty="0">
                <a:solidFill>
                  <a:schemeClr val="tx1"/>
                </a:solidFill>
                <a:effectLst/>
                <a:latin typeface="Lato Regular"/>
                <a:ea typeface="ＭＳ Ｐゴシック" charset="0"/>
                <a:cs typeface="ＭＳ Ｐゴシック" charset="0"/>
              </a:rPr>
              <a:t>Portland Cement</a:t>
            </a:r>
          </a:p>
          <a:p>
            <a:pPr lvl="0"/>
            <a:r>
              <a:rPr lang="en-AU" sz="1200" kern="1200" dirty="0">
                <a:solidFill>
                  <a:schemeClr val="tx1"/>
                </a:solidFill>
                <a:effectLst/>
                <a:latin typeface="Lato Regular"/>
                <a:ea typeface="ＭＳ Ｐゴシック" charset="0"/>
                <a:cs typeface="ＭＳ Ｐゴシック" charset="0"/>
              </a:rPr>
              <a:t>Joseph </a:t>
            </a:r>
            <a:r>
              <a:rPr lang="en-AU" sz="1200" kern="1200" dirty="0" err="1">
                <a:solidFill>
                  <a:schemeClr val="tx1"/>
                </a:solidFill>
                <a:effectLst/>
                <a:latin typeface="Lato Regular"/>
                <a:ea typeface="ＭＳ Ｐゴシック" charset="0"/>
                <a:cs typeface="ＭＳ Ｐゴシック" charset="0"/>
              </a:rPr>
              <a:t>Asphin</a:t>
            </a:r>
            <a:r>
              <a:rPr lang="en-AU" sz="1200" kern="1200" dirty="0">
                <a:solidFill>
                  <a:schemeClr val="tx1"/>
                </a:solidFill>
                <a:effectLst/>
                <a:latin typeface="Lato Regular"/>
                <a:ea typeface="ＭＳ Ｐゴシック" charset="0"/>
                <a:cs typeface="ＭＳ Ｐゴシック" charset="0"/>
              </a:rPr>
              <a:t>, Fired Lime and clay together, October 1824.</a:t>
            </a:r>
          </a:p>
          <a:p>
            <a:pPr lvl="0"/>
            <a:r>
              <a:rPr lang="en-AU" sz="1200" kern="1200" dirty="0">
                <a:solidFill>
                  <a:schemeClr val="tx1"/>
                </a:solidFill>
                <a:effectLst/>
                <a:latin typeface="Lato Regular"/>
                <a:ea typeface="ＭＳ Ｐゴシック" charset="0"/>
                <a:cs typeface="ＭＳ Ｐゴシック" charset="0"/>
              </a:rPr>
              <a:t>Found high temp most effective</a:t>
            </a:r>
          </a:p>
          <a:p>
            <a:pPr lvl="0"/>
            <a:r>
              <a:rPr lang="en-AU" sz="1200" kern="1200" dirty="0">
                <a:solidFill>
                  <a:schemeClr val="tx1"/>
                </a:solidFill>
                <a:effectLst/>
                <a:latin typeface="Lato Regular"/>
                <a:ea typeface="ＭＳ Ｐゴシック" charset="0"/>
                <a:cs typeface="ＭＳ Ｐゴシック" charset="0"/>
              </a:rPr>
              <a:t>Name comes from colour of stone from Portland</a:t>
            </a:r>
          </a:p>
          <a:p>
            <a:r>
              <a:rPr lang="en-AU" sz="1200" kern="1200" dirty="0">
                <a:solidFill>
                  <a:schemeClr val="tx1"/>
                </a:solidFill>
                <a:effectLst/>
                <a:latin typeface="Lato Regular"/>
                <a:ea typeface="ＭＳ Ｐゴシック" charset="0"/>
                <a:cs typeface="ＭＳ Ｐゴシック" charset="0"/>
              </a:rPr>
              <a:t> </a:t>
            </a:r>
          </a:p>
          <a:p>
            <a:r>
              <a:rPr lang="en-AU" sz="1200" b="1" kern="1200" dirty="0">
                <a:solidFill>
                  <a:schemeClr val="tx1"/>
                </a:solidFill>
                <a:effectLst/>
                <a:latin typeface="Lato Regular"/>
                <a:ea typeface="ＭＳ Ｐゴシック" charset="0"/>
                <a:cs typeface="ＭＳ Ｐゴシック" charset="0"/>
              </a:rPr>
              <a:t>Reinforcement</a:t>
            </a:r>
            <a:endParaRPr lang="en-AU" sz="1200" kern="1200" dirty="0">
              <a:solidFill>
                <a:schemeClr val="tx1"/>
              </a:solidFill>
              <a:effectLst/>
              <a:latin typeface="Lato Regular"/>
              <a:ea typeface="ＭＳ Ｐゴシック" charset="0"/>
              <a:cs typeface="ＭＳ Ｐゴシック" charset="0"/>
            </a:endParaRPr>
          </a:p>
          <a:p>
            <a:pPr lvl="0"/>
            <a:r>
              <a:rPr lang="en-AU" sz="1200" kern="1200" dirty="0">
                <a:solidFill>
                  <a:schemeClr val="tx1"/>
                </a:solidFill>
                <a:effectLst/>
                <a:latin typeface="Lato Regular"/>
                <a:ea typeface="ＭＳ Ｐゴシック" charset="0"/>
                <a:cs typeface="ＭＳ Ｐゴシック" charset="0"/>
              </a:rPr>
              <a:t>William Wilkinson, 1854, iron strips and ropes</a:t>
            </a:r>
          </a:p>
          <a:p>
            <a:pPr lvl="0"/>
            <a:r>
              <a:rPr lang="en-AU" sz="1200" kern="1200" dirty="0" err="1">
                <a:solidFill>
                  <a:schemeClr val="tx1"/>
                </a:solidFill>
                <a:effectLst/>
                <a:latin typeface="Lato Regular"/>
                <a:ea typeface="ＭＳ Ｐゴシック" charset="0"/>
                <a:cs typeface="ＭＳ Ｐゴシック" charset="0"/>
              </a:rPr>
              <a:t>Monier</a:t>
            </a:r>
            <a:r>
              <a:rPr lang="en-AU" sz="1200" kern="1200" dirty="0">
                <a:solidFill>
                  <a:schemeClr val="tx1"/>
                </a:solidFill>
                <a:effectLst/>
                <a:latin typeface="Lato Regular"/>
                <a:ea typeface="ＭＳ Ｐゴシック" charset="0"/>
                <a:cs typeface="ＭＳ Ｐゴシック" charset="0"/>
              </a:rPr>
              <a:t>, France, 1867.</a:t>
            </a:r>
          </a:p>
          <a:p>
            <a:pPr lvl="0"/>
            <a:r>
              <a:rPr lang="en-AU" sz="1200" kern="1200" dirty="0">
                <a:solidFill>
                  <a:schemeClr val="tx1"/>
                </a:solidFill>
                <a:effectLst/>
                <a:latin typeface="Lato Regular"/>
                <a:ea typeface="ＭＳ Ｐゴシック" charset="0"/>
                <a:cs typeface="ＭＳ Ｐゴシック" charset="0"/>
              </a:rPr>
              <a:t>Freycinet, prestressing, 1928</a:t>
            </a:r>
          </a:p>
          <a:p>
            <a:pPr marL="0" indent="0">
              <a:buFontTx/>
              <a:buNone/>
            </a:pPr>
            <a:endParaRPr lang="en-US" dirty="0">
              <a:latin typeface="Lato Regular"/>
            </a:endParaRPr>
          </a:p>
        </p:txBody>
      </p:sp>
      <p:sp>
        <p:nvSpPr>
          <p:cNvPr id="17411"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fld id="{D15ABCEF-9D66-0E4E-B547-6F84E934F69A}" type="slidenum">
              <a:rPr lang="en-US" sz="1200">
                <a:latin typeface="Calibri" charset="0"/>
              </a:rPr>
              <a:pPr eaLnBrk="1" fontAlgn="base" hangingPunct="1">
                <a:spcBef>
                  <a:spcPct val="0"/>
                </a:spcBef>
                <a:spcAft>
                  <a:spcPct val="0"/>
                </a:spcAft>
              </a:pPr>
              <a:t>29</a:t>
            </a:fld>
            <a:endParaRPr lang="en-US" sz="1200">
              <a:latin typeface="Calibri" charset="0"/>
            </a:endParaRPr>
          </a:p>
        </p:txBody>
      </p:sp>
    </p:spTree>
    <p:extLst>
      <p:ext uri="{BB962C8B-B14F-4D97-AF65-F5344CB8AC3E}">
        <p14:creationId xmlns:p14="http://schemas.microsoft.com/office/powerpoint/2010/main" val="21160860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7410"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AU" sz="1200" kern="1200" dirty="0">
                <a:solidFill>
                  <a:schemeClr val="tx1"/>
                </a:solidFill>
                <a:effectLst/>
                <a:latin typeface="Lato Regular"/>
                <a:ea typeface="ＭＳ Ｐゴシック" charset="0"/>
                <a:cs typeface="ＭＳ Ｐゴシック" charset="0"/>
              </a:rPr>
              <a:t>Primitive concrete dates back to </a:t>
            </a:r>
          </a:p>
          <a:p>
            <a:pPr lvl="0"/>
            <a:r>
              <a:rPr lang="en-AU" sz="1200" kern="1200" dirty="0">
                <a:solidFill>
                  <a:schemeClr val="tx1"/>
                </a:solidFill>
                <a:effectLst/>
                <a:latin typeface="Lato Regular"/>
                <a:ea typeface="ＭＳ Ｐゴシック" charset="0"/>
                <a:cs typeface="ＭＳ Ｐゴシック" charset="0"/>
              </a:rPr>
              <a:t>6500 BC in Syria</a:t>
            </a:r>
          </a:p>
          <a:p>
            <a:pPr lvl="0"/>
            <a:r>
              <a:rPr lang="en-AU" sz="1200" kern="1200" dirty="0">
                <a:solidFill>
                  <a:schemeClr val="tx1"/>
                </a:solidFill>
                <a:effectLst/>
                <a:latin typeface="Lato Regular"/>
                <a:ea typeface="ＭＳ Ｐゴシック" charset="0"/>
                <a:cs typeface="ＭＳ Ｐゴシック" charset="0"/>
              </a:rPr>
              <a:t>5600 BC in Danube River</a:t>
            </a:r>
          </a:p>
          <a:p>
            <a:pPr lvl="0"/>
            <a:r>
              <a:rPr lang="en-AU" sz="1200" kern="1200" dirty="0">
                <a:solidFill>
                  <a:schemeClr val="tx1"/>
                </a:solidFill>
                <a:effectLst/>
                <a:latin typeface="Lato Regular"/>
                <a:ea typeface="ＭＳ Ｐゴシック" charset="0"/>
                <a:cs typeface="ＭＳ Ｐゴシック" charset="0"/>
              </a:rPr>
              <a:t>3000 BC in North West China</a:t>
            </a:r>
          </a:p>
          <a:p>
            <a:endParaRPr lang="en-AU" sz="1200" b="1" i="1" kern="1200" dirty="0">
              <a:solidFill>
                <a:schemeClr val="tx1"/>
              </a:solidFill>
              <a:effectLst/>
              <a:latin typeface="Lato Regular"/>
              <a:ea typeface="ＭＳ Ｐゴシック" charset="0"/>
              <a:cs typeface="ＭＳ Ｐゴシック" charset="0"/>
            </a:endParaRPr>
          </a:p>
          <a:p>
            <a:r>
              <a:rPr lang="en-AU" sz="1200" b="1" i="1" kern="1200" dirty="0">
                <a:solidFill>
                  <a:schemeClr val="tx1"/>
                </a:solidFill>
                <a:effectLst/>
                <a:latin typeface="Lato Regular"/>
                <a:ea typeface="ＭＳ Ｐゴシック" charset="0"/>
                <a:cs typeface="ＭＳ Ｐゴシック" charset="0"/>
              </a:rPr>
              <a:t>Inorganic cements</a:t>
            </a:r>
          </a:p>
          <a:p>
            <a:pPr lvl="0"/>
            <a:r>
              <a:rPr lang="en-AU" sz="1200" kern="1200" dirty="0">
                <a:solidFill>
                  <a:schemeClr val="tx1"/>
                </a:solidFill>
                <a:effectLst/>
                <a:latin typeface="Lato Regular"/>
                <a:ea typeface="ＭＳ Ｐゴシック" charset="0"/>
                <a:cs typeface="ＭＳ Ｐゴシック" charset="0"/>
              </a:rPr>
              <a:t>2500 BC in Egypt with gypsum Binder</a:t>
            </a:r>
          </a:p>
          <a:p>
            <a:pPr lvl="0"/>
            <a:r>
              <a:rPr lang="en-AU" sz="1200" kern="1200" dirty="0">
                <a:solidFill>
                  <a:schemeClr val="tx1"/>
                </a:solidFill>
                <a:effectLst/>
                <a:latin typeface="Lato Regular"/>
                <a:ea typeface="ＭＳ Ｐゴシック" charset="0"/>
                <a:cs typeface="ＭＳ Ｐゴシック" charset="0"/>
              </a:rPr>
              <a:t>2000 BC, lime, Crete and Egypt</a:t>
            </a:r>
          </a:p>
          <a:p>
            <a:r>
              <a:rPr lang="en-AU" sz="1200" kern="1200" dirty="0">
                <a:solidFill>
                  <a:schemeClr val="tx1"/>
                </a:solidFill>
                <a:effectLst/>
                <a:latin typeface="Lato Regular"/>
                <a:ea typeface="ＭＳ Ｐゴシック" charset="0"/>
                <a:cs typeface="ＭＳ Ｐゴシック" charset="0"/>
              </a:rPr>
              <a:t>Earliest is a wall in Thebes (Egypt)~ artisans fill earthenware jars with water, which is then mixed with lime to create mortar = masonry-faced concrete wall.</a:t>
            </a:r>
          </a:p>
          <a:p>
            <a:r>
              <a:rPr lang="en-AU" sz="1200" kern="1200" dirty="0">
                <a:solidFill>
                  <a:schemeClr val="tx1"/>
                </a:solidFill>
                <a:effectLst/>
                <a:latin typeface="Lato Regular"/>
                <a:ea typeface="ＭＳ Ｐゴシック" charset="0"/>
                <a:cs typeface="ＭＳ Ｐゴシック" charset="0"/>
              </a:rPr>
              <a:t> </a:t>
            </a:r>
          </a:p>
          <a:p>
            <a:r>
              <a:rPr lang="en-AU" sz="1200" b="1" i="1" kern="1200" dirty="0">
                <a:solidFill>
                  <a:schemeClr val="tx1"/>
                </a:solidFill>
                <a:effectLst/>
                <a:latin typeface="Lato Regular"/>
                <a:ea typeface="ＭＳ Ｐゴシック" charset="0"/>
                <a:cs typeface="ＭＳ Ｐゴシック" charset="0"/>
              </a:rPr>
              <a:t>Lime Pozzolan Concrete</a:t>
            </a:r>
          </a:p>
          <a:p>
            <a:pPr lvl="0"/>
            <a:r>
              <a:rPr lang="en-AU" sz="1200" kern="1200" dirty="0">
                <a:solidFill>
                  <a:schemeClr val="tx1"/>
                </a:solidFill>
                <a:effectLst/>
                <a:latin typeface="Lato Regular"/>
                <a:ea typeface="ＭＳ Ｐゴシック" charset="0"/>
                <a:cs typeface="ＭＳ Ｐゴシック" charset="0"/>
              </a:rPr>
              <a:t>Romans~ 75 BC</a:t>
            </a:r>
          </a:p>
          <a:p>
            <a:pPr lvl="0"/>
            <a:r>
              <a:rPr lang="en-AU" sz="1200" kern="1200" dirty="0">
                <a:solidFill>
                  <a:schemeClr val="tx1"/>
                </a:solidFill>
                <a:effectLst/>
                <a:latin typeface="Lato Regular"/>
                <a:ea typeface="ＭＳ Ｐゴシック" charset="0"/>
                <a:cs typeface="ＭＳ Ｐゴシック" charset="0"/>
              </a:rPr>
              <a:t>Lime and volcanic ash, containing silica and alumina</a:t>
            </a:r>
          </a:p>
          <a:p>
            <a:pPr lvl="0"/>
            <a:r>
              <a:rPr lang="en-AU" sz="1200" kern="1200" dirty="0">
                <a:solidFill>
                  <a:schemeClr val="tx1"/>
                </a:solidFill>
                <a:effectLst/>
                <a:latin typeface="Lato Regular"/>
                <a:ea typeface="ＭＳ Ｐゴシック" charset="0"/>
                <a:cs typeface="ＭＳ Ｐゴシック" charset="0"/>
              </a:rPr>
              <a:t>Strength comparable to modern</a:t>
            </a:r>
          </a:p>
          <a:p>
            <a:pPr lvl="0"/>
            <a:r>
              <a:rPr lang="en-AU" sz="1200" kern="1200" dirty="0">
                <a:solidFill>
                  <a:schemeClr val="tx1"/>
                </a:solidFill>
                <a:effectLst/>
                <a:latin typeface="Lato Regular"/>
                <a:ea typeface="ＭＳ Ｐゴシック" charset="0"/>
                <a:cs typeface="ＭＳ Ｐゴシック" charset="0"/>
              </a:rPr>
              <a:t>Roman’s = 18</a:t>
            </a:r>
            <a:r>
              <a:rPr lang="en-AU" sz="1200" kern="1200" baseline="30000" dirty="0">
                <a:solidFill>
                  <a:schemeClr val="tx1"/>
                </a:solidFill>
                <a:effectLst/>
                <a:latin typeface="Lato Regular"/>
                <a:ea typeface="ＭＳ Ｐゴシック" charset="0"/>
                <a:cs typeface="ＭＳ Ｐゴシック" charset="0"/>
              </a:rPr>
              <a:t>th</a:t>
            </a:r>
            <a:r>
              <a:rPr lang="en-AU" sz="1200" kern="1200" dirty="0">
                <a:solidFill>
                  <a:schemeClr val="tx1"/>
                </a:solidFill>
                <a:effectLst/>
                <a:latin typeface="Lato Regular"/>
                <a:ea typeface="ＭＳ Ｐゴシック" charset="0"/>
                <a:cs typeface="ＭＳ Ｐゴシック" charset="0"/>
              </a:rPr>
              <a:t> century knowledge</a:t>
            </a:r>
          </a:p>
          <a:p>
            <a:pPr lvl="0"/>
            <a:r>
              <a:rPr lang="en-AU" sz="1200" kern="1200" dirty="0">
                <a:solidFill>
                  <a:schemeClr val="tx1"/>
                </a:solidFill>
                <a:effectLst/>
                <a:latin typeface="Lato Regular"/>
                <a:ea typeface="ＭＳ Ｐゴシック" charset="0"/>
                <a:cs typeface="ＭＳ Ｐゴシック" charset="0"/>
              </a:rPr>
              <a:t>Often covered by masonry</a:t>
            </a:r>
          </a:p>
          <a:p>
            <a:r>
              <a:rPr lang="en-AU" sz="1200" kern="1200" dirty="0">
                <a:solidFill>
                  <a:schemeClr val="tx1"/>
                </a:solidFill>
                <a:effectLst/>
                <a:latin typeface="Lato Regular"/>
                <a:ea typeface="ＭＳ Ｐゴシック" charset="0"/>
                <a:cs typeface="ＭＳ Ｐゴシック" charset="0"/>
              </a:rPr>
              <a:t> </a:t>
            </a:r>
          </a:p>
          <a:p>
            <a:r>
              <a:rPr lang="en-AU" sz="1200" b="1" i="1" kern="1200" dirty="0">
                <a:solidFill>
                  <a:schemeClr val="tx1"/>
                </a:solidFill>
                <a:effectLst/>
                <a:latin typeface="Lato Regular"/>
                <a:ea typeface="ＭＳ Ｐゴシック" charset="0"/>
                <a:cs typeface="ＭＳ Ｐゴシック" charset="0"/>
              </a:rPr>
              <a:t>English Concrete</a:t>
            </a:r>
          </a:p>
          <a:p>
            <a:r>
              <a:rPr lang="en-AU" sz="1200" kern="1200" dirty="0">
                <a:solidFill>
                  <a:schemeClr val="tx1"/>
                </a:solidFill>
                <a:effectLst/>
                <a:latin typeface="Lato Regular"/>
                <a:ea typeface="ＭＳ Ｐゴシック" charset="0"/>
                <a:cs typeface="ＭＳ Ｐゴシック" charset="0"/>
              </a:rPr>
              <a:t>All concrete for next 1300 years used lime mortars, set by hydrating and gain limited extra strength from carbonation.</a:t>
            </a:r>
          </a:p>
          <a:p>
            <a:pPr lvl="0"/>
            <a:r>
              <a:rPr lang="en-AU" sz="1200" kern="1200" dirty="0">
                <a:solidFill>
                  <a:schemeClr val="tx1"/>
                </a:solidFill>
                <a:effectLst/>
                <a:latin typeface="Lato Regular"/>
                <a:ea typeface="ＭＳ Ｐゴシック" charset="0"/>
                <a:cs typeface="ＭＳ Ｐゴシック" charset="0"/>
              </a:rPr>
              <a:t>Minor amounts of Saxton Concrete from 70 AD</a:t>
            </a:r>
          </a:p>
          <a:p>
            <a:pPr lvl="0"/>
            <a:r>
              <a:rPr lang="en-AU" sz="1200" kern="1200" dirty="0">
                <a:solidFill>
                  <a:schemeClr val="tx1"/>
                </a:solidFill>
                <a:effectLst/>
                <a:latin typeface="Lato Regular"/>
                <a:ea typeface="ＭＳ Ｐゴシック" charset="0"/>
                <a:cs typeface="ＭＳ Ｐゴシック" charset="0"/>
              </a:rPr>
              <a:t>Normans more sophisticated in 1066. (Castles, towers etc…)</a:t>
            </a:r>
          </a:p>
          <a:p>
            <a:r>
              <a:rPr lang="en-AU" sz="1200" kern="1200" dirty="0">
                <a:solidFill>
                  <a:schemeClr val="tx1"/>
                </a:solidFill>
                <a:effectLst/>
                <a:latin typeface="Lato Regular"/>
                <a:ea typeface="ＭＳ Ｐゴシック" charset="0"/>
                <a:cs typeface="ＭＳ Ｐゴシック" charset="0"/>
              </a:rPr>
              <a:t> </a:t>
            </a:r>
          </a:p>
          <a:p>
            <a:r>
              <a:rPr lang="en-AU" sz="1200" b="1" i="1" kern="1200" dirty="0">
                <a:solidFill>
                  <a:schemeClr val="tx1"/>
                </a:solidFill>
                <a:effectLst/>
                <a:latin typeface="Lato Regular"/>
                <a:ea typeface="ＭＳ Ｐゴシック" charset="0"/>
                <a:cs typeface="ＭＳ Ｐゴシック" charset="0"/>
              </a:rPr>
              <a:t>Modern Development</a:t>
            </a:r>
          </a:p>
          <a:p>
            <a:r>
              <a:rPr lang="en-AU" sz="1200" kern="1200" dirty="0">
                <a:solidFill>
                  <a:schemeClr val="tx1"/>
                </a:solidFill>
                <a:effectLst/>
                <a:latin typeface="Lato Regular"/>
                <a:ea typeface="ＭＳ Ｐゴシック" charset="0"/>
                <a:cs typeface="ＭＳ Ｐゴシック" charset="0"/>
              </a:rPr>
              <a:t>Hydraulic Cement~ John Smeaton 1756, combined Lime and Italian Pozzolan to produce cement that sets under water. 1</a:t>
            </a:r>
            <a:r>
              <a:rPr lang="en-AU" sz="1200" kern="1200" baseline="30000" dirty="0">
                <a:solidFill>
                  <a:schemeClr val="tx1"/>
                </a:solidFill>
                <a:effectLst/>
                <a:latin typeface="Lato Regular"/>
                <a:ea typeface="ＭＳ Ｐゴシック" charset="0"/>
                <a:cs typeface="ＭＳ Ｐゴシック" charset="0"/>
              </a:rPr>
              <a:t>st</a:t>
            </a:r>
            <a:r>
              <a:rPr lang="en-AU" sz="1200" kern="1200" dirty="0">
                <a:solidFill>
                  <a:schemeClr val="tx1"/>
                </a:solidFill>
                <a:effectLst/>
                <a:latin typeface="Lato Regular"/>
                <a:ea typeface="ＭＳ Ｐゴシック" charset="0"/>
                <a:cs typeface="ＭＳ Ｐゴシック" charset="0"/>
              </a:rPr>
              <a:t> high quality since fall of Rome.</a:t>
            </a:r>
          </a:p>
          <a:p>
            <a:r>
              <a:rPr lang="en-AU" sz="1200" kern="1200" dirty="0">
                <a:solidFill>
                  <a:schemeClr val="tx1"/>
                </a:solidFill>
                <a:effectLst/>
                <a:latin typeface="Lato Regular"/>
                <a:ea typeface="ＭＳ Ｐゴシック" charset="0"/>
                <a:cs typeface="ＭＳ Ｐゴシック" charset="0"/>
              </a:rPr>
              <a:t> </a:t>
            </a:r>
          </a:p>
          <a:p>
            <a:r>
              <a:rPr lang="en-AU" sz="1200" b="1" kern="1200" dirty="0">
                <a:solidFill>
                  <a:schemeClr val="tx1"/>
                </a:solidFill>
                <a:effectLst/>
                <a:latin typeface="Lato Regular"/>
                <a:ea typeface="ＭＳ Ｐゴシック" charset="0"/>
                <a:cs typeface="ＭＳ Ｐゴシック" charset="0"/>
              </a:rPr>
              <a:t>Portland Cement</a:t>
            </a:r>
          </a:p>
          <a:p>
            <a:pPr lvl="0"/>
            <a:r>
              <a:rPr lang="en-AU" sz="1200" kern="1200" dirty="0">
                <a:solidFill>
                  <a:schemeClr val="tx1"/>
                </a:solidFill>
                <a:effectLst/>
                <a:latin typeface="Lato Regular"/>
                <a:ea typeface="ＭＳ Ｐゴシック" charset="0"/>
                <a:cs typeface="ＭＳ Ｐゴシック" charset="0"/>
              </a:rPr>
              <a:t>Joseph </a:t>
            </a:r>
            <a:r>
              <a:rPr lang="en-AU" sz="1200" kern="1200" dirty="0" err="1">
                <a:solidFill>
                  <a:schemeClr val="tx1"/>
                </a:solidFill>
                <a:effectLst/>
                <a:latin typeface="Lato Regular"/>
                <a:ea typeface="ＭＳ Ｐゴシック" charset="0"/>
                <a:cs typeface="ＭＳ Ｐゴシック" charset="0"/>
              </a:rPr>
              <a:t>Asphin</a:t>
            </a:r>
            <a:r>
              <a:rPr lang="en-AU" sz="1200" kern="1200" dirty="0">
                <a:solidFill>
                  <a:schemeClr val="tx1"/>
                </a:solidFill>
                <a:effectLst/>
                <a:latin typeface="Lato Regular"/>
                <a:ea typeface="ＭＳ Ｐゴシック" charset="0"/>
                <a:cs typeface="ＭＳ Ｐゴシック" charset="0"/>
              </a:rPr>
              <a:t>, Fired Lime and clay together, October 1824.</a:t>
            </a:r>
          </a:p>
          <a:p>
            <a:pPr lvl="0"/>
            <a:r>
              <a:rPr lang="en-AU" sz="1200" kern="1200" dirty="0">
                <a:solidFill>
                  <a:schemeClr val="tx1"/>
                </a:solidFill>
                <a:effectLst/>
                <a:latin typeface="Lato Regular"/>
                <a:ea typeface="ＭＳ Ｐゴシック" charset="0"/>
                <a:cs typeface="ＭＳ Ｐゴシック" charset="0"/>
              </a:rPr>
              <a:t>Found high temp most effective</a:t>
            </a:r>
          </a:p>
          <a:p>
            <a:pPr lvl="0"/>
            <a:r>
              <a:rPr lang="en-AU" sz="1200" kern="1200" dirty="0">
                <a:solidFill>
                  <a:schemeClr val="tx1"/>
                </a:solidFill>
                <a:effectLst/>
                <a:latin typeface="Lato Regular"/>
                <a:ea typeface="ＭＳ Ｐゴシック" charset="0"/>
                <a:cs typeface="ＭＳ Ｐゴシック" charset="0"/>
              </a:rPr>
              <a:t>Name comes from colour of stone from Portland</a:t>
            </a:r>
          </a:p>
          <a:p>
            <a:r>
              <a:rPr lang="en-AU" sz="1200" kern="1200" dirty="0">
                <a:solidFill>
                  <a:schemeClr val="tx1"/>
                </a:solidFill>
                <a:effectLst/>
                <a:latin typeface="Lato Regular"/>
                <a:ea typeface="ＭＳ Ｐゴシック" charset="0"/>
                <a:cs typeface="ＭＳ Ｐゴシック" charset="0"/>
              </a:rPr>
              <a:t> </a:t>
            </a:r>
          </a:p>
          <a:p>
            <a:r>
              <a:rPr lang="en-AU" sz="1200" b="1" kern="1200" dirty="0">
                <a:solidFill>
                  <a:schemeClr val="tx1"/>
                </a:solidFill>
                <a:effectLst/>
                <a:latin typeface="Lato Regular"/>
                <a:ea typeface="ＭＳ Ｐゴシック" charset="0"/>
                <a:cs typeface="ＭＳ Ｐゴシック" charset="0"/>
              </a:rPr>
              <a:t>Reinforcement</a:t>
            </a:r>
            <a:endParaRPr lang="en-AU" sz="1200" kern="1200" dirty="0">
              <a:solidFill>
                <a:schemeClr val="tx1"/>
              </a:solidFill>
              <a:effectLst/>
              <a:latin typeface="Lato Regular"/>
              <a:ea typeface="ＭＳ Ｐゴシック" charset="0"/>
              <a:cs typeface="ＭＳ Ｐゴシック" charset="0"/>
            </a:endParaRPr>
          </a:p>
          <a:p>
            <a:pPr lvl="0"/>
            <a:r>
              <a:rPr lang="en-AU" sz="1200" kern="1200" dirty="0">
                <a:solidFill>
                  <a:schemeClr val="tx1"/>
                </a:solidFill>
                <a:effectLst/>
                <a:latin typeface="Lato Regular"/>
                <a:ea typeface="ＭＳ Ｐゴシック" charset="0"/>
                <a:cs typeface="ＭＳ Ｐゴシック" charset="0"/>
              </a:rPr>
              <a:t>William Wilkinson, 1854, iron strips and ropes</a:t>
            </a:r>
          </a:p>
          <a:p>
            <a:pPr lvl="0"/>
            <a:r>
              <a:rPr lang="en-AU" sz="1200" kern="1200" dirty="0" err="1">
                <a:solidFill>
                  <a:schemeClr val="tx1"/>
                </a:solidFill>
                <a:effectLst/>
                <a:latin typeface="Lato Regular"/>
                <a:ea typeface="ＭＳ Ｐゴシック" charset="0"/>
                <a:cs typeface="ＭＳ Ｐゴシック" charset="0"/>
              </a:rPr>
              <a:t>Monier</a:t>
            </a:r>
            <a:r>
              <a:rPr lang="en-AU" sz="1200" kern="1200" dirty="0">
                <a:solidFill>
                  <a:schemeClr val="tx1"/>
                </a:solidFill>
                <a:effectLst/>
                <a:latin typeface="Lato Regular"/>
                <a:ea typeface="ＭＳ Ｐゴシック" charset="0"/>
                <a:cs typeface="ＭＳ Ｐゴシック" charset="0"/>
              </a:rPr>
              <a:t>, France, 1867.</a:t>
            </a:r>
          </a:p>
          <a:p>
            <a:pPr lvl="0"/>
            <a:r>
              <a:rPr lang="en-AU" sz="1200" kern="1200" dirty="0">
                <a:solidFill>
                  <a:schemeClr val="tx1"/>
                </a:solidFill>
                <a:effectLst/>
                <a:latin typeface="Lato Regular"/>
                <a:ea typeface="ＭＳ Ｐゴシック" charset="0"/>
                <a:cs typeface="ＭＳ Ｐゴシック" charset="0"/>
              </a:rPr>
              <a:t>Freycinet, prestressing, 1928</a:t>
            </a:r>
          </a:p>
          <a:p>
            <a:pPr marL="0" indent="0">
              <a:buFontTx/>
              <a:buNone/>
            </a:pPr>
            <a:endParaRPr lang="en-US" dirty="0">
              <a:latin typeface="Lato Regular"/>
            </a:endParaRPr>
          </a:p>
        </p:txBody>
      </p:sp>
      <p:sp>
        <p:nvSpPr>
          <p:cNvPr id="17411"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fld id="{D15ABCEF-9D66-0E4E-B547-6F84E934F69A}" type="slidenum">
              <a:rPr lang="en-US" sz="1200">
                <a:latin typeface="Calibri" charset="0"/>
              </a:rPr>
              <a:pPr eaLnBrk="1" fontAlgn="base" hangingPunct="1">
                <a:spcBef>
                  <a:spcPct val="0"/>
                </a:spcBef>
                <a:spcAft>
                  <a:spcPct val="0"/>
                </a:spcAft>
              </a:pPr>
              <a:t>30</a:t>
            </a:fld>
            <a:endParaRPr lang="en-US" sz="1200">
              <a:latin typeface="Calibri" charset="0"/>
            </a:endParaRPr>
          </a:p>
        </p:txBody>
      </p:sp>
    </p:spTree>
    <p:extLst>
      <p:ext uri="{BB962C8B-B14F-4D97-AF65-F5344CB8AC3E}">
        <p14:creationId xmlns:p14="http://schemas.microsoft.com/office/powerpoint/2010/main" val="28559910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7410"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AU" sz="1200" kern="1200" dirty="0">
                <a:solidFill>
                  <a:schemeClr val="tx1"/>
                </a:solidFill>
                <a:effectLst/>
                <a:latin typeface="Lato Regular"/>
                <a:ea typeface="ＭＳ Ｐゴシック" charset="0"/>
                <a:cs typeface="ＭＳ Ｐゴシック" charset="0"/>
              </a:rPr>
              <a:t>Primitive concrete dates back to </a:t>
            </a:r>
          </a:p>
          <a:p>
            <a:pPr lvl="0"/>
            <a:r>
              <a:rPr lang="en-AU" sz="1200" kern="1200" dirty="0">
                <a:solidFill>
                  <a:schemeClr val="tx1"/>
                </a:solidFill>
                <a:effectLst/>
                <a:latin typeface="Lato Regular"/>
                <a:ea typeface="ＭＳ Ｐゴシック" charset="0"/>
                <a:cs typeface="ＭＳ Ｐゴシック" charset="0"/>
              </a:rPr>
              <a:t>6500 BC in Syria</a:t>
            </a:r>
          </a:p>
          <a:p>
            <a:pPr lvl="0"/>
            <a:r>
              <a:rPr lang="en-AU" sz="1200" kern="1200" dirty="0">
                <a:solidFill>
                  <a:schemeClr val="tx1"/>
                </a:solidFill>
                <a:effectLst/>
                <a:latin typeface="Lato Regular"/>
                <a:ea typeface="ＭＳ Ｐゴシック" charset="0"/>
                <a:cs typeface="ＭＳ Ｐゴシック" charset="0"/>
              </a:rPr>
              <a:t>5600 BC in Danube River</a:t>
            </a:r>
          </a:p>
          <a:p>
            <a:pPr lvl="0"/>
            <a:r>
              <a:rPr lang="en-AU" sz="1200" kern="1200" dirty="0">
                <a:solidFill>
                  <a:schemeClr val="tx1"/>
                </a:solidFill>
                <a:effectLst/>
                <a:latin typeface="Lato Regular"/>
                <a:ea typeface="ＭＳ Ｐゴシック" charset="0"/>
                <a:cs typeface="ＭＳ Ｐゴシック" charset="0"/>
              </a:rPr>
              <a:t>3000 BC in North West China</a:t>
            </a:r>
          </a:p>
          <a:p>
            <a:endParaRPr lang="en-AU" sz="1200" b="1" i="1" kern="1200" dirty="0">
              <a:solidFill>
                <a:schemeClr val="tx1"/>
              </a:solidFill>
              <a:effectLst/>
              <a:latin typeface="Lato Regular"/>
              <a:ea typeface="ＭＳ Ｐゴシック" charset="0"/>
              <a:cs typeface="ＭＳ Ｐゴシック" charset="0"/>
            </a:endParaRPr>
          </a:p>
          <a:p>
            <a:r>
              <a:rPr lang="en-AU" sz="1200" b="1" i="1" kern="1200" dirty="0">
                <a:solidFill>
                  <a:schemeClr val="tx1"/>
                </a:solidFill>
                <a:effectLst/>
                <a:latin typeface="Lato Regular"/>
                <a:ea typeface="ＭＳ Ｐゴシック" charset="0"/>
                <a:cs typeface="ＭＳ Ｐゴシック" charset="0"/>
              </a:rPr>
              <a:t>Inorganic cements</a:t>
            </a:r>
          </a:p>
          <a:p>
            <a:pPr lvl="0"/>
            <a:r>
              <a:rPr lang="en-AU" sz="1200" kern="1200" dirty="0">
                <a:solidFill>
                  <a:schemeClr val="tx1"/>
                </a:solidFill>
                <a:effectLst/>
                <a:latin typeface="Lato Regular"/>
                <a:ea typeface="ＭＳ Ｐゴシック" charset="0"/>
                <a:cs typeface="ＭＳ Ｐゴシック" charset="0"/>
              </a:rPr>
              <a:t>2500 BC in Egypt with gypsum Binder</a:t>
            </a:r>
          </a:p>
          <a:p>
            <a:pPr lvl="0"/>
            <a:r>
              <a:rPr lang="en-AU" sz="1200" kern="1200" dirty="0">
                <a:solidFill>
                  <a:schemeClr val="tx1"/>
                </a:solidFill>
                <a:effectLst/>
                <a:latin typeface="Lato Regular"/>
                <a:ea typeface="ＭＳ Ｐゴシック" charset="0"/>
                <a:cs typeface="ＭＳ Ｐゴシック" charset="0"/>
              </a:rPr>
              <a:t>2000 BC, lime, Crete and Egypt</a:t>
            </a:r>
          </a:p>
          <a:p>
            <a:r>
              <a:rPr lang="en-AU" sz="1200" kern="1200" dirty="0">
                <a:solidFill>
                  <a:schemeClr val="tx1"/>
                </a:solidFill>
                <a:effectLst/>
                <a:latin typeface="Lato Regular"/>
                <a:ea typeface="ＭＳ Ｐゴシック" charset="0"/>
                <a:cs typeface="ＭＳ Ｐゴシック" charset="0"/>
              </a:rPr>
              <a:t>Earliest is a wall in Thebes (Egypt)~ artisans fill earthenware jars with water, which is then mixed with lime to create mortar = masonry-faced concrete wall.</a:t>
            </a:r>
          </a:p>
          <a:p>
            <a:r>
              <a:rPr lang="en-AU" sz="1200" kern="1200" dirty="0">
                <a:solidFill>
                  <a:schemeClr val="tx1"/>
                </a:solidFill>
                <a:effectLst/>
                <a:latin typeface="Lato Regular"/>
                <a:ea typeface="ＭＳ Ｐゴシック" charset="0"/>
                <a:cs typeface="ＭＳ Ｐゴシック" charset="0"/>
              </a:rPr>
              <a:t> </a:t>
            </a:r>
          </a:p>
          <a:p>
            <a:r>
              <a:rPr lang="en-AU" sz="1200" b="1" i="1" kern="1200" dirty="0">
                <a:solidFill>
                  <a:schemeClr val="tx1"/>
                </a:solidFill>
                <a:effectLst/>
                <a:latin typeface="Lato Regular"/>
                <a:ea typeface="ＭＳ Ｐゴシック" charset="0"/>
                <a:cs typeface="ＭＳ Ｐゴシック" charset="0"/>
              </a:rPr>
              <a:t>Lime Pozzolan Concrete</a:t>
            </a:r>
          </a:p>
          <a:p>
            <a:pPr lvl="0"/>
            <a:r>
              <a:rPr lang="en-AU" sz="1200" kern="1200" dirty="0">
                <a:solidFill>
                  <a:schemeClr val="tx1"/>
                </a:solidFill>
                <a:effectLst/>
                <a:latin typeface="Lato Regular"/>
                <a:ea typeface="ＭＳ Ｐゴシック" charset="0"/>
                <a:cs typeface="ＭＳ Ｐゴシック" charset="0"/>
              </a:rPr>
              <a:t>Romans~ 75 BC</a:t>
            </a:r>
          </a:p>
          <a:p>
            <a:pPr lvl="0"/>
            <a:r>
              <a:rPr lang="en-AU" sz="1200" kern="1200" dirty="0">
                <a:solidFill>
                  <a:schemeClr val="tx1"/>
                </a:solidFill>
                <a:effectLst/>
                <a:latin typeface="Lato Regular"/>
                <a:ea typeface="ＭＳ Ｐゴシック" charset="0"/>
                <a:cs typeface="ＭＳ Ｐゴシック" charset="0"/>
              </a:rPr>
              <a:t>Lime and volcanic ash, containing silica and alumina</a:t>
            </a:r>
          </a:p>
          <a:p>
            <a:pPr lvl="0"/>
            <a:r>
              <a:rPr lang="en-AU" sz="1200" kern="1200" dirty="0">
                <a:solidFill>
                  <a:schemeClr val="tx1"/>
                </a:solidFill>
                <a:effectLst/>
                <a:latin typeface="Lato Regular"/>
                <a:ea typeface="ＭＳ Ｐゴシック" charset="0"/>
                <a:cs typeface="ＭＳ Ｐゴシック" charset="0"/>
              </a:rPr>
              <a:t>Strength comparable to modern</a:t>
            </a:r>
          </a:p>
          <a:p>
            <a:pPr lvl="0"/>
            <a:r>
              <a:rPr lang="en-AU" sz="1200" kern="1200" dirty="0">
                <a:solidFill>
                  <a:schemeClr val="tx1"/>
                </a:solidFill>
                <a:effectLst/>
                <a:latin typeface="Lato Regular"/>
                <a:ea typeface="ＭＳ Ｐゴシック" charset="0"/>
                <a:cs typeface="ＭＳ Ｐゴシック" charset="0"/>
              </a:rPr>
              <a:t>Roman’s = 18</a:t>
            </a:r>
            <a:r>
              <a:rPr lang="en-AU" sz="1200" kern="1200" baseline="30000" dirty="0">
                <a:solidFill>
                  <a:schemeClr val="tx1"/>
                </a:solidFill>
                <a:effectLst/>
                <a:latin typeface="Lato Regular"/>
                <a:ea typeface="ＭＳ Ｐゴシック" charset="0"/>
                <a:cs typeface="ＭＳ Ｐゴシック" charset="0"/>
              </a:rPr>
              <a:t>th</a:t>
            </a:r>
            <a:r>
              <a:rPr lang="en-AU" sz="1200" kern="1200" dirty="0">
                <a:solidFill>
                  <a:schemeClr val="tx1"/>
                </a:solidFill>
                <a:effectLst/>
                <a:latin typeface="Lato Regular"/>
                <a:ea typeface="ＭＳ Ｐゴシック" charset="0"/>
                <a:cs typeface="ＭＳ Ｐゴシック" charset="0"/>
              </a:rPr>
              <a:t> century knowledge</a:t>
            </a:r>
          </a:p>
          <a:p>
            <a:pPr lvl="0"/>
            <a:r>
              <a:rPr lang="en-AU" sz="1200" kern="1200" dirty="0">
                <a:solidFill>
                  <a:schemeClr val="tx1"/>
                </a:solidFill>
                <a:effectLst/>
                <a:latin typeface="Lato Regular"/>
                <a:ea typeface="ＭＳ Ｐゴシック" charset="0"/>
                <a:cs typeface="ＭＳ Ｐゴシック" charset="0"/>
              </a:rPr>
              <a:t>Often covered by masonry</a:t>
            </a:r>
          </a:p>
          <a:p>
            <a:r>
              <a:rPr lang="en-AU" sz="1200" kern="1200" dirty="0">
                <a:solidFill>
                  <a:schemeClr val="tx1"/>
                </a:solidFill>
                <a:effectLst/>
                <a:latin typeface="Lato Regular"/>
                <a:ea typeface="ＭＳ Ｐゴシック" charset="0"/>
                <a:cs typeface="ＭＳ Ｐゴシック" charset="0"/>
              </a:rPr>
              <a:t> </a:t>
            </a:r>
          </a:p>
          <a:p>
            <a:r>
              <a:rPr lang="en-AU" sz="1200" b="1" i="1" kern="1200" dirty="0">
                <a:solidFill>
                  <a:schemeClr val="tx1"/>
                </a:solidFill>
                <a:effectLst/>
                <a:latin typeface="Lato Regular"/>
                <a:ea typeface="ＭＳ Ｐゴシック" charset="0"/>
                <a:cs typeface="ＭＳ Ｐゴシック" charset="0"/>
              </a:rPr>
              <a:t>English Concrete</a:t>
            </a:r>
          </a:p>
          <a:p>
            <a:r>
              <a:rPr lang="en-AU" sz="1200" kern="1200" dirty="0">
                <a:solidFill>
                  <a:schemeClr val="tx1"/>
                </a:solidFill>
                <a:effectLst/>
                <a:latin typeface="Lato Regular"/>
                <a:ea typeface="ＭＳ Ｐゴシック" charset="0"/>
                <a:cs typeface="ＭＳ Ｐゴシック" charset="0"/>
              </a:rPr>
              <a:t>All concrete for next 1300 years used lime mortars, set by hydrating and gain limited extra strength from carbonation.</a:t>
            </a:r>
          </a:p>
          <a:p>
            <a:pPr lvl="0"/>
            <a:r>
              <a:rPr lang="en-AU" sz="1200" kern="1200" dirty="0">
                <a:solidFill>
                  <a:schemeClr val="tx1"/>
                </a:solidFill>
                <a:effectLst/>
                <a:latin typeface="Lato Regular"/>
                <a:ea typeface="ＭＳ Ｐゴシック" charset="0"/>
                <a:cs typeface="ＭＳ Ｐゴシック" charset="0"/>
              </a:rPr>
              <a:t>Minor amounts of Saxton Concrete from 70 AD</a:t>
            </a:r>
          </a:p>
          <a:p>
            <a:pPr lvl="0"/>
            <a:r>
              <a:rPr lang="en-AU" sz="1200" kern="1200" dirty="0">
                <a:solidFill>
                  <a:schemeClr val="tx1"/>
                </a:solidFill>
                <a:effectLst/>
                <a:latin typeface="Lato Regular"/>
                <a:ea typeface="ＭＳ Ｐゴシック" charset="0"/>
                <a:cs typeface="ＭＳ Ｐゴシック" charset="0"/>
              </a:rPr>
              <a:t>Normans more sophisticated in 1066. (Castles, towers etc…)</a:t>
            </a:r>
          </a:p>
          <a:p>
            <a:r>
              <a:rPr lang="en-AU" sz="1200" kern="1200" dirty="0">
                <a:solidFill>
                  <a:schemeClr val="tx1"/>
                </a:solidFill>
                <a:effectLst/>
                <a:latin typeface="Lato Regular"/>
                <a:ea typeface="ＭＳ Ｐゴシック" charset="0"/>
                <a:cs typeface="ＭＳ Ｐゴシック" charset="0"/>
              </a:rPr>
              <a:t> </a:t>
            </a:r>
          </a:p>
          <a:p>
            <a:r>
              <a:rPr lang="en-AU" sz="1200" b="1" i="1" kern="1200" dirty="0">
                <a:solidFill>
                  <a:schemeClr val="tx1"/>
                </a:solidFill>
                <a:effectLst/>
                <a:latin typeface="Lato Regular"/>
                <a:ea typeface="ＭＳ Ｐゴシック" charset="0"/>
                <a:cs typeface="ＭＳ Ｐゴシック" charset="0"/>
              </a:rPr>
              <a:t>Modern Development</a:t>
            </a:r>
          </a:p>
          <a:p>
            <a:r>
              <a:rPr lang="en-AU" sz="1200" kern="1200" dirty="0">
                <a:solidFill>
                  <a:schemeClr val="tx1"/>
                </a:solidFill>
                <a:effectLst/>
                <a:latin typeface="Lato Regular"/>
                <a:ea typeface="ＭＳ Ｐゴシック" charset="0"/>
                <a:cs typeface="ＭＳ Ｐゴシック" charset="0"/>
              </a:rPr>
              <a:t>Hydraulic Cement~ John Smeaton 1756, combined Lime and Italian Pozzolan to produce cement that sets under water. 1</a:t>
            </a:r>
            <a:r>
              <a:rPr lang="en-AU" sz="1200" kern="1200" baseline="30000" dirty="0">
                <a:solidFill>
                  <a:schemeClr val="tx1"/>
                </a:solidFill>
                <a:effectLst/>
                <a:latin typeface="Lato Regular"/>
                <a:ea typeface="ＭＳ Ｐゴシック" charset="0"/>
                <a:cs typeface="ＭＳ Ｐゴシック" charset="0"/>
              </a:rPr>
              <a:t>st</a:t>
            </a:r>
            <a:r>
              <a:rPr lang="en-AU" sz="1200" kern="1200" dirty="0">
                <a:solidFill>
                  <a:schemeClr val="tx1"/>
                </a:solidFill>
                <a:effectLst/>
                <a:latin typeface="Lato Regular"/>
                <a:ea typeface="ＭＳ Ｐゴシック" charset="0"/>
                <a:cs typeface="ＭＳ Ｐゴシック" charset="0"/>
              </a:rPr>
              <a:t> high quality since fall of Rome.</a:t>
            </a:r>
          </a:p>
          <a:p>
            <a:r>
              <a:rPr lang="en-AU" sz="1200" kern="1200" dirty="0">
                <a:solidFill>
                  <a:schemeClr val="tx1"/>
                </a:solidFill>
                <a:effectLst/>
                <a:latin typeface="Lato Regular"/>
                <a:ea typeface="ＭＳ Ｐゴシック" charset="0"/>
                <a:cs typeface="ＭＳ Ｐゴシック" charset="0"/>
              </a:rPr>
              <a:t> </a:t>
            </a:r>
          </a:p>
          <a:p>
            <a:r>
              <a:rPr lang="en-AU" sz="1200" b="1" kern="1200" dirty="0">
                <a:solidFill>
                  <a:schemeClr val="tx1"/>
                </a:solidFill>
                <a:effectLst/>
                <a:latin typeface="Lato Regular"/>
                <a:ea typeface="ＭＳ Ｐゴシック" charset="0"/>
                <a:cs typeface="ＭＳ Ｐゴシック" charset="0"/>
              </a:rPr>
              <a:t>Portland Cement</a:t>
            </a:r>
          </a:p>
          <a:p>
            <a:pPr lvl="0"/>
            <a:r>
              <a:rPr lang="en-AU" sz="1200" kern="1200" dirty="0">
                <a:solidFill>
                  <a:schemeClr val="tx1"/>
                </a:solidFill>
                <a:effectLst/>
                <a:latin typeface="Lato Regular"/>
                <a:ea typeface="ＭＳ Ｐゴシック" charset="0"/>
                <a:cs typeface="ＭＳ Ｐゴシック" charset="0"/>
              </a:rPr>
              <a:t>Joseph </a:t>
            </a:r>
            <a:r>
              <a:rPr lang="en-AU" sz="1200" kern="1200" dirty="0" err="1">
                <a:solidFill>
                  <a:schemeClr val="tx1"/>
                </a:solidFill>
                <a:effectLst/>
                <a:latin typeface="Lato Regular"/>
                <a:ea typeface="ＭＳ Ｐゴシック" charset="0"/>
                <a:cs typeface="ＭＳ Ｐゴシック" charset="0"/>
              </a:rPr>
              <a:t>Asphin</a:t>
            </a:r>
            <a:r>
              <a:rPr lang="en-AU" sz="1200" kern="1200" dirty="0">
                <a:solidFill>
                  <a:schemeClr val="tx1"/>
                </a:solidFill>
                <a:effectLst/>
                <a:latin typeface="Lato Regular"/>
                <a:ea typeface="ＭＳ Ｐゴシック" charset="0"/>
                <a:cs typeface="ＭＳ Ｐゴシック" charset="0"/>
              </a:rPr>
              <a:t>, Fired Lime and clay together, October 1824.</a:t>
            </a:r>
          </a:p>
          <a:p>
            <a:pPr lvl="0"/>
            <a:r>
              <a:rPr lang="en-AU" sz="1200" kern="1200" dirty="0">
                <a:solidFill>
                  <a:schemeClr val="tx1"/>
                </a:solidFill>
                <a:effectLst/>
                <a:latin typeface="Lato Regular"/>
                <a:ea typeface="ＭＳ Ｐゴシック" charset="0"/>
                <a:cs typeface="ＭＳ Ｐゴシック" charset="0"/>
              </a:rPr>
              <a:t>Found high temp most effective</a:t>
            </a:r>
          </a:p>
          <a:p>
            <a:pPr lvl="0"/>
            <a:r>
              <a:rPr lang="en-AU" sz="1200" kern="1200" dirty="0">
                <a:solidFill>
                  <a:schemeClr val="tx1"/>
                </a:solidFill>
                <a:effectLst/>
                <a:latin typeface="Lato Regular"/>
                <a:ea typeface="ＭＳ Ｐゴシック" charset="0"/>
                <a:cs typeface="ＭＳ Ｐゴシック" charset="0"/>
              </a:rPr>
              <a:t>Name comes from colour of stone from Portland</a:t>
            </a:r>
          </a:p>
          <a:p>
            <a:r>
              <a:rPr lang="en-AU" sz="1200" kern="1200" dirty="0">
                <a:solidFill>
                  <a:schemeClr val="tx1"/>
                </a:solidFill>
                <a:effectLst/>
                <a:latin typeface="Lato Regular"/>
                <a:ea typeface="ＭＳ Ｐゴシック" charset="0"/>
                <a:cs typeface="ＭＳ Ｐゴシック" charset="0"/>
              </a:rPr>
              <a:t> </a:t>
            </a:r>
          </a:p>
          <a:p>
            <a:r>
              <a:rPr lang="en-AU" sz="1200" b="1" kern="1200" dirty="0">
                <a:solidFill>
                  <a:schemeClr val="tx1"/>
                </a:solidFill>
                <a:effectLst/>
                <a:latin typeface="Lato Regular"/>
                <a:ea typeface="ＭＳ Ｐゴシック" charset="0"/>
                <a:cs typeface="ＭＳ Ｐゴシック" charset="0"/>
              </a:rPr>
              <a:t>Reinforcement</a:t>
            </a:r>
            <a:endParaRPr lang="en-AU" sz="1200" kern="1200" dirty="0">
              <a:solidFill>
                <a:schemeClr val="tx1"/>
              </a:solidFill>
              <a:effectLst/>
              <a:latin typeface="Lato Regular"/>
              <a:ea typeface="ＭＳ Ｐゴシック" charset="0"/>
              <a:cs typeface="ＭＳ Ｐゴシック" charset="0"/>
            </a:endParaRPr>
          </a:p>
          <a:p>
            <a:pPr lvl="0"/>
            <a:r>
              <a:rPr lang="en-AU" sz="1200" kern="1200" dirty="0">
                <a:solidFill>
                  <a:schemeClr val="tx1"/>
                </a:solidFill>
                <a:effectLst/>
                <a:latin typeface="Lato Regular"/>
                <a:ea typeface="ＭＳ Ｐゴシック" charset="0"/>
                <a:cs typeface="ＭＳ Ｐゴシック" charset="0"/>
              </a:rPr>
              <a:t>William Wilkinson, 1854, iron strips and ropes</a:t>
            </a:r>
          </a:p>
          <a:p>
            <a:pPr lvl="0"/>
            <a:r>
              <a:rPr lang="en-AU" sz="1200" kern="1200" dirty="0" err="1">
                <a:solidFill>
                  <a:schemeClr val="tx1"/>
                </a:solidFill>
                <a:effectLst/>
                <a:latin typeface="Lato Regular"/>
                <a:ea typeface="ＭＳ Ｐゴシック" charset="0"/>
                <a:cs typeface="ＭＳ Ｐゴシック" charset="0"/>
              </a:rPr>
              <a:t>Monier</a:t>
            </a:r>
            <a:r>
              <a:rPr lang="en-AU" sz="1200" kern="1200" dirty="0">
                <a:solidFill>
                  <a:schemeClr val="tx1"/>
                </a:solidFill>
                <a:effectLst/>
                <a:latin typeface="Lato Regular"/>
                <a:ea typeface="ＭＳ Ｐゴシック" charset="0"/>
                <a:cs typeface="ＭＳ Ｐゴシック" charset="0"/>
              </a:rPr>
              <a:t>, France, 1867.</a:t>
            </a:r>
          </a:p>
          <a:p>
            <a:pPr lvl="0"/>
            <a:r>
              <a:rPr lang="en-AU" sz="1200" kern="1200" dirty="0">
                <a:solidFill>
                  <a:schemeClr val="tx1"/>
                </a:solidFill>
                <a:effectLst/>
                <a:latin typeface="Lato Regular"/>
                <a:ea typeface="ＭＳ Ｐゴシック" charset="0"/>
                <a:cs typeface="ＭＳ Ｐゴシック" charset="0"/>
              </a:rPr>
              <a:t>Freycinet, prestressing, 1928</a:t>
            </a:r>
          </a:p>
          <a:p>
            <a:pPr marL="0" indent="0">
              <a:buFontTx/>
              <a:buNone/>
            </a:pPr>
            <a:endParaRPr lang="en-US" dirty="0">
              <a:latin typeface="Lato Regular"/>
            </a:endParaRPr>
          </a:p>
        </p:txBody>
      </p:sp>
      <p:sp>
        <p:nvSpPr>
          <p:cNvPr id="17411"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fld id="{D15ABCEF-9D66-0E4E-B547-6F84E934F69A}" type="slidenum">
              <a:rPr lang="en-US" sz="1200">
                <a:latin typeface="Calibri" charset="0"/>
              </a:rPr>
              <a:pPr eaLnBrk="1" fontAlgn="base" hangingPunct="1">
                <a:spcBef>
                  <a:spcPct val="0"/>
                </a:spcBef>
                <a:spcAft>
                  <a:spcPct val="0"/>
                </a:spcAft>
              </a:pPr>
              <a:t>31</a:t>
            </a:fld>
            <a:endParaRPr lang="en-US" sz="1200">
              <a:latin typeface="Calibri" charset="0"/>
            </a:endParaRPr>
          </a:p>
        </p:txBody>
      </p:sp>
    </p:spTree>
    <p:extLst>
      <p:ext uri="{BB962C8B-B14F-4D97-AF65-F5344CB8AC3E}">
        <p14:creationId xmlns:p14="http://schemas.microsoft.com/office/powerpoint/2010/main" val="225369792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7410"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AU" sz="1200" kern="1200" dirty="0">
                <a:solidFill>
                  <a:schemeClr val="tx1"/>
                </a:solidFill>
                <a:effectLst/>
                <a:latin typeface="Lato Regular"/>
                <a:ea typeface="ＭＳ Ｐゴシック" charset="0"/>
                <a:cs typeface="ＭＳ Ｐゴシック" charset="0"/>
              </a:rPr>
              <a:t>Primitive concrete dates back to </a:t>
            </a:r>
          </a:p>
          <a:p>
            <a:pPr lvl="0"/>
            <a:r>
              <a:rPr lang="en-AU" sz="1200" kern="1200" dirty="0">
                <a:solidFill>
                  <a:schemeClr val="tx1"/>
                </a:solidFill>
                <a:effectLst/>
                <a:latin typeface="Lato Regular"/>
                <a:ea typeface="ＭＳ Ｐゴシック" charset="0"/>
                <a:cs typeface="ＭＳ Ｐゴシック" charset="0"/>
              </a:rPr>
              <a:t>6500 BC in Syria</a:t>
            </a:r>
          </a:p>
          <a:p>
            <a:pPr lvl="0"/>
            <a:r>
              <a:rPr lang="en-AU" sz="1200" kern="1200" dirty="0">
                <a:solidFill>
                  <a:schemeClr val="tx1"/>
                </a:solidFill>
                <a:effectLst/>
                <a:latin typeface="Lato Regular"/>
                <a:ea typeface="ＭＳ Ｐゴシック" charset="0"/>
                <a:cs typeface="ＭＳ Ｐゴシック" charset="0"/>
              </a:rPr>
              <a:t>5600 BC in Danube River</a:t>
            </a:r>
          </a:p>
          <a:p>
            <a:pPr lvl="0"/>
            <a:r>
              <a:rPr lang="en-AU" sz="1200" kern="1200" dirty="0">
                <a:solidFill>
                  <a:schemeClr val="tx1"/>
                </a:solidFill>
                <a:effectLst/>
                <a:latin typeface="Lato Regular"/>
                <a:ea typeface="ＭＳ Ｐゴシック" charset="0"/>
                <a:cs typeface="ＭＳ Ｐゴシック" charset="0"/>
              </a:rPr>
              <a:t>3000 BC in North West China</a:t>
            </a:r>
          </a:p>
          <a:p>
            <a:endParaRPr lang="en-AU" sz="1200" b="1" i="1" kern="1200" dirty="0">
              <a:solidFill>
                <a:schemeClr val="tx1"/>
              </a:solidFill>
              <a:effectLst/>
              <a:latin typeface="Lato Regular"/>
              <a:ea typeface="ＭＳ Ｐゴシック" charset="0"/>
              <a:cs typeface="ＭＳ Ｐゴシック" charset="0"/>
            </a:endParaRPr>
          </a:p>
          <a:p>
            <a:r>
              <a:rPr lang="en-AU" sz="1200" b="1" i="1" kern="1200" dirty="0">
                <a:solidFill>
                  <a:schemeClr val="tx1"/>
                </a:solidFill>
                <a:effectLst/>
                <a:latin typeface="Lato Regular"/>
                <a:ea typeface="ＭＳ Ｐゴシック" charset="0"/>
                <a:cs typeface="ＭＳ Ｐゴシック" charset="0"/>
              </a:rPr>
              <a:t>Inorganic cements</a:t>
            </a:r>
          </a:p>
          <a:p>
            <a:pPr lvl="0"/>
            <a:r>
              <a:rPr lang="en-AU" sz="1200" kern="1200" dirty="0">
                <a:solidFill>
                  <a:schemeClr val="tx1"/>
                </a:solidFill>
                <a:effectLst/>
                <a:latin typeface="Lato Regular"/>
                <a:ea typeface="ＭＳ Ｐゴシック" charset="0"/>
                <a:cs typeface="ＭＳ Ｐゴシック" charset="0"/>
              </a:rPr>
              <a:t>2500 BC in Egypt with gypsum Binder</a:t>
            </a:r>
          </a:p>
          <a:p>
            <a:pPr lvl="0"/>
            <a:r>
              <a:rPr lang="en-AU" sz="1200" kern="1200" dirty="0">
                <a:solidFill>
                  <a:schemeClr val="tx1"/>
                </a:solidFill>
                <a:effectLst/>
                <a:latin typeface="Lato Regular"/>
                <a:ea typeface="ＭＳ Ｐゴシック" charset="0"/>
                <a:cs typeface="ＭＳ Ｐゴシック" charset="0"/>
              </a:rPr>
              <a:t>2000 BC, lime, Crete and Egypt</a:t>
            </a:r>
          </a:p>
          <a:p>
            <a:r>
              <a:rPr lang="en-AU" sz="1200" kern="1200" dirty="0">
                <a:solidFill>
                  <a:schemeClr val="tx1"/>
                </a:solidFill>
                <a:effectLst/>
                <a:latin typeface="Lato Regular"/>
                <a:ea typeface="ＭＳ Ｐゴシック" charset="0"/>
                <a:cs typeface="ＭＳ Ｐゴシック" charset="0"/>
              </a:rPr>
              <a:t>Earliest is a wall in Thebes (Egypt)~ artisans fill earthenware jars with water, which is then mixed with lime to create mortar = masonry-faced concrete wall.</a:t>
            </a:r>
          </a:p>
          <a:p>
            <a:r>
              <a:rPr lang="en-AU" sz="1200" kern="1200" dirty="0">
                <a:solidFill>
                  <a:schemeClr val="tx1"/>
                </a:solidFill>
                <a:effectLst/>
                <a:latin typeface="Lato Regular"/>
                <a:ea typeface="ＭＳ Ｐゴシック" charset="0"/>
                <a:cs typeface="ＭＳ Ｐゴシック" charset="0"/>
              </a:rPr>
              <a:t> </a:t>
            </a:r>
          </a:p>
          <a:p>
            <a:r>
              <a:rPr lang="en-AU" sz="1200" b="1" i="1" kern="1200" dirty="0">
                <a:solidFill>
                  <a:schemeClr val="tx1"/>
                </a:solidFill>
                <a:effectLst/>
                <a:latin typeface="Lato Regular"/>
                <a:ea typeface="ＭＳ Ｐゴシック" charset="0"/>
                <a:cs typeface="ＭＳ Ｐゴシック" charset="0"/>
              </a:rPr>
              <a:t>Lime Pozzolan Concrete</a:t>
            </a:r>
          </a:p>
          <a:p>
            <a:pPr lvl="0"/>
            <a:r>
              <a:rPr lang="en-AU" sz="1200" kern="1200" dirty="0">
                <a:solidFill>
                  <a:schemeClr val="tx1"/>
                </a:solidFill>
                <a:effectLst/>
                <a:latin typeface="Lato Regular"/>
                <a:ea typeface="ＭＳ Ｐゴシック" charset="0"/>
                <a:cs typeface="ＭＳ Ｐゴシック" charset="0"/>
              </a:rPr>
              <a:t>Romans~ 75 BC</a:t>
            </a:r>
          </a:p>
          <a:p>
            <a:pPr lvl="0"/>
            <a:r>
              <a:rPr lang="en-AU" sz="1200" kern="1200" dirty="0">
                <a:solidFill>
                  <a:schemeClr val="tx1"/>
                </a:solidFill>
                <a:effectLst/>
                <a:latin typeface="Lato Regular"/>
                <a:ea typeface="ＭＳ Ｐゴシック" charset="0"/>
                <a:cs typeface="ＭＳ Ｐゴシック" charset="0"/>
              </a:rPr>
              <a:t>Lime and volcanic ash, containing silica and alumina</a:t>
            </a:r>
          </a:p>
          <a:p>
            <a:pPr lvl="0"/>
            <a:r>
              <a:rPr lang="en-AU" sz="1200" kern="1200" dirty="0">
                <a:solidFill>
                  <a:schemeClr val="tx1"/>
                </a:solidFill>
                <a:effectLst/>
                <a:latin typeface="Lato Regular"/>
                <a:ea typeface="ＭＳ Ｐゴシック" charset="0"/>
                <a:cs typeface="ＭＳ Ｐゴシック" charset="0"/>
              </a:rPr>
              <a:t>Strength comparable to modern</a:t>
            </a:r>
          </a:p>
          <a:p>
            <a:pPr lvl="0"/>
            <a:r>
              <a:rPr lang="en-AU" sz="1200" kern="1200" dirty="0">
                <a:solidFill>
                  <a:schemeClr val="tx1"/>
                </a:solidFill>
                <a:effectLst/>
                <a:latin typeface="Lato Regular"/>
                <a:ea typeface="ＭＳ Ｐゴシック" charset="0"/>
                <a:cs typeface="ＭＳ Ｐゴシック" charset="0"/>
              </a:rPr>
              <a:t>Roman’s = 18</a:t>
            </a:r>
            <a:r>
              <a:rPr lang="en-AU" sz="1200" kern="1200" baseline="30000" dirty="0">
                <a:solidFill>
                  <a:schemeClr val="tx1"/>
                </a:solidFill>
                <a:effectLst/>
                <a:latin typeface="Lato Regular"/>
                <a:ea typeface="ＭＳ Ｐゴシック" charset="0"/>
                <a:cs typeface="ＭＳ Ｐゴシック" charset="0"/>
              </a:rPr>
              <a:t>th</a:t>
            </a:r>
            <a:r>
              <a:rPr lang="en-AU" sz="1200" kern="1200" dirty="0">
                <a:solidFill>
                  <a:schemeClr val="tx1"/>
                </a:solidFill>
                <a:effectLst/>
                <a:latin typeface="Lato Regular"/>
                <a:ea typeface="ＭＳ Ｐゴシック" charset="0"/>
                <a:cs typeface="ＭＳ Ｐゴシック" charset="0"/>
              </a:rPr>
              <a:t> century knowledge</a:t>
            </a:r>
          </a:p>
          <a:p>
            <a:pPr lvl="0"/>
            <a:r>
              <a:rPr lang="en-AU" sz="1200" kern="1200" dirty="0">
                <a:solidFill>
                  <a:schemeClr val="tx1"/>
                </a:solidFill>
                <a:effectLst/>
                <a:latin typeface="Lato Regular"/>
                <a:ea typeface="ＭＳ Ｐゴシック" charset="0"/>
                <a:cs typeface="ＭＳ Ｐゴシック" charset="0"/>
              </a:rPr>
              <a:t>Often covered by masonry</a:t>
            </a:r>
          </a:p>
          <a:p>
            <a:r>
              <a:rPr lang="en-AU" sz="1200" kern="1200" dirty="0">
                <a:solidFill>
                  <a:schemeClr val="tx1"/>
                </a:solidFill>
                <a:effectLst/>
                <a:latin typeface="Lato Regular"/>
                <a:ea typeface="ＭＳ Ｐゴシック" charset="0"/>
                <a:cs typeface="ＭＳ Ｐゴシック" charset="0"/>
              </a:rPr>
              <a:t> </a:t>
            </a:r>
          </a:p>
          <a:p>
            <a:r>
              <a:rPr lang="en-AU" sz="1200" b="1" i="1" kern="1200" dirty="0">
                <a:solidFill>
                  <a:schemeClr val="tx1"/>
                </a:solidFill>
                <a:effectLst/>
                <a:latin typeface="Lato Regular"/>
                <a:ea typeface="ＭＳ Ｐゴシック" charset="0"/>
                <a:cs typeface="ＭＳ Ｐゴシック" charset="0"/>
              </a:rPr>
              <a:t>English Concrete</a:t>
            </a:r>
          </a:p>
          <a:p>
            <a:r>
              <a:rPr lang="en-AU" sz="1200" kern="1200" dirty="0">
                <a:solidFill>
                  <a:schemeClr val="tx1"/>
                </a:solidFill>
                <a:effectLst/>
                <a:latin typeface="Lato Regular"/>
                <a:ea typeface="ＭＳ Ｐゴシック" charset="0"/>
                <a:cs typeface="ＭＳ Ｐゴシック" charset="0"/>
              </a:rPr>
              <a:t>All concrete for next 1300 years used lime mortars, set by hydrating and gain limited extra strength from carbonation.</a:t>
            </a:r>
          </a:p>
          <a:p>
            <a:pPr lvl="0"/>
            <a:r>
              <a:rPr lang="en-AU" sz="1200" kern="1200" dirty="0">
                <a:solidFill>
                  <a:schemeClr val="tx1"/>
                </a:solidFill>
                <a:effectLst/>
                <a:latin typeface="Lato Regular"/>
                <a:ea typeface="ＭＳ Ｐゴシック" charset="0"/>
                <a:cs typeface="ＭＳ Ｐゴシック" charset="0"/>
              </a:rPr>
              <a:t>Minor amounts of Saxton Concrete from 70 AD</a:t>
            </a:r>
          </a:p>
          <a:p>
            <a:pPr lvl="0"/>
            <a:r>
              <a:rPr lang="en-AU" sz="1200" kern="1200" dirty="0">
                <a:solidFill>
                  <a:schemeClr val="tx1"/>
                </a:solidFill>
                <a:effectLst/>
                <a:latin typeface="Lato Regular"/>
                <a:ea typeface="ＭＳ Ｐゴシック" charset="0"/>
                <a:cs typeface="ＭＳ Ｐゴシック" charset="0"/>
              </a:rPr>
              <a:t>Normans more sophisticated in 1066. (Castles, towers etc…)</a:t>
            </a:r>
          </a:p>
          <a:p>
            <a:r>
              <a:rPr lang="en-AU" sz="1200" kern="1200" dirty="0">
                <a:solidFill>
                  <a:schemeClr val="tx1"/>
                </a:solidFill>
                <a:effectLst/>
                <a:latin typeface="Lato Regular"/>
                <a:ea typeface="ＭＳ Ｐゴシック" charset="0"/>
                <a:cs typeface="ＭＳ Ｐゴシック" charset="0"/>
              </a:rPr>
              <a:t> </a:t>
            </a:r>
          </a:p>
          <a:p>
            <a:r>
              <a:rPr lang="en-AU" sz="1200" b="1" i="1" kern="1200" dirty="0">
                <a:solidFill>
                  <a:schemeClr val="tx1"/>
                </a:solidFill>
                <a:effectLst/>
                <a:latin typeface="Lato Regular"/>
                <a:ea typeface="ＭＳ Ｐゴシック" charset="0"/>
                <a:cs typeface="ＭＳ Ｐゴシック" charset="0"/>
              </a:rPr>
              <a:t>Modern Development</a:t>
            </a:r>
          </a:p>
          <a:p>
            <a:r>
              <a:rPr lang="en-AU" sz="1200" kern="1200" dirty="0">
                <a:solidFill>
                  <a:schemeClr val="tx1"/>
                </a:solidFill>
                <a:effectLst/>
                <a:latin typeface="Lato Regular"/>
                <a:ea typeface="ＭＳ Ｐゴシック" charset="0"/>
                <a:cs typeface="ＭＳ Ｐゴシック" charset="0"/>
              </a:rPr>
              <a:t>Hydraulic Cement~ John Smeaton 1756, combined Lime and Italian Pozzolan to produce cement that sets under water. 1</a:t>
            </a:r>
            <a:r>
              <a:rPr lang="en-AU" sz="1200" kern="1200" baseline="30000" dirty="0">
                <a:solidFill>
                  <a:schemeClr val="tx1"/>
                </a:solidFill>
                <a:effectLst/>
                <a:latin typeface="Lato Regular"/>
                <a:ea typeface="ＭＳ Ｐゴシック" charset="0"/>
                <a:cs typeface="ＭＳ Ｐゴシック" charset="0"/>
              </a:rPr>
              <a:t>st</a:t>
            </a:r>
            <a:r>
              <a:rPr lang="en-AU" sz="1200" kern="1200" dirty="0">
                <a:solidFill>
                  <a:schemeClr val="tx1"/>
                </a:solidFill>
                <a:effectLst/>
                <a:latin typeface="Lato Regular"/>
                <a:ea typeface="ＭＳ Ｐゴシック" charset="0"/>
                <a:cs typeface="ＭＳ Ｐゴシック" charset="0"/>
              </a:rPr>
              <a:t> high quality since fall of Rome.</a:t>
            </a:r>
          </a:p>
          <a:p>
            <a:r>
              <a:rPr lang="en-AU" sz="1200" kern="1200" dirty="0">
                <a:solidFill>
                  <a:schemeClr val="tx1"/>
                </a:solidFill>
                <a:effectLst/>
                <a:latin typeface="Lato Regular"/>
                <a:ea typeface="ＭＳ Ｐゴシック" charset="0"/>
                <a:cs typeface="ＭＳ Ｐゴシック" charset="0"/>
              </a:rPr>
              <a:t> </a:t>
            </a:r>
          </a:p>
          <a:p>
            <a:r>
              <a:rPr lang="en-AU" sz="1200" b="1" kern="1200" dirty="0">
                <a:solidFill>
                  <a:schemeClr val="tx1"/>
                </a:solidFill>
                <a:effectLst/>
                <a:latin typeface="Lato Regular"/>
                <a:ea typeface="ＭＳ Ｐゴシック" charset="0"/>
                <a:cs typeface="ＭＳ Ｐゴシック" charset="0"/>
              </a:rPr>
              <a:t>Portland Cement</a:t>
            </a:r>
          </a:p>
          <a:p>
            <a:pPr lvl="0"/>
            <a:r>
              <a:rPr lang="en-AU" sz="1200" kern="1200" dirty="0">
                <a:solidFill>
                  <a:schemeClr val="tx1"/>
                </a:solidFill>
                <a:effectLst/>
                <a:latin typeface="Lato Regular"/>
                <a:ea typeface="ＭＳ Ｐゴシック" charset="0"/>
                <a:cs typeface="ＭＳ Ｐゴシック" charset="0"/>
              </a:rPr>
              <a:t>Joseph </a:t>
            </a:r>
            <a:r>
              <a:rPr lang="en-AU" sz="1200" kern="1200" dirty="0" err="1">
                <a:solidFill>
                  <a:schemeClr val="tx1"/>
                </a:solidFill>
                <a:effectLst/>
                <a:latin typeface="Lato Regular"/>
                <a:ea typeface="ＭＳ Ｐゴシック" charset="0"/>
                <a:cs typeface="ＭＳ Ｐゴシック" charset="0"/>
              </a:rPr>
              <a:t>Asphin</a:t>
            </a:r>
            <a:r>
              <a:rPr lang="en-AU" sz="1200" kern="1200" dirty="0">
                <a:solidFill>
                  <a:schemeClr val="tx1"/>
                </a:solidFill>
                <a:effectLst/>
                <a:latin typeface="Lato Regular"/>
                <a:ea typeface="ＭＳ Ｐゴシック" charset="0"/>
                <a:cs typeface="ＭＳ Ｐゴシック" charset="0"/>
              </a:rPr>
              <a:t>, Fired Lime and clay together, October 1824.</a:t>
            </a:r>
          </a:p>
          <a:p>
            <a:pPr lvl="0"/>
            <a:r>
              <a:rPr lang="en-AU" sz="1200" kern="1200" dirty="0">
                <a:solidFill>
                  <a:schemeClr val="tx1"/>
                </a:solidFill>
                <a:effectLst/>
                <a:latin typeface="Lato Regular"/>
                <a:ea typeface="ＭＳ Ｐゴシック" charset="0"/>
                <a:cs typeface="ＭＳ Ｐゴシック" charset="0"/>
              </a:rPr>
              <a:t>Found high temp most effective</a:t>
            </a:r>
          </a:p>
          <a:p>
            <a:pPr lvl="0"/>
            <a:r>
              <a:rPr lang="en-AU" sz="1200" kern="1200" dirty="0">
                <a:solidFill>
                  <a:schemeClr val="tx1"/>
                </a:solidFill>
                <a:effectLst/>
                <a:latin typeface="Lato Regular"/>
                <a:ea typeface="ＭＳ Ｐゴシック" charset="0"/>
                <a:cs typeface="ＭＳ Ｐゴシック" charset="0"/>
              </a:rPr>
              <a:t>Name comes from colour of stone from Portland</a:t>
            </a:r>
          </a:p>
          <a:p>
            <a:r>
              <a:rPr lang="en-AU" sz="1200" kern="1200" dirty="0">
                <a:solidFill>
                  <a:schemeClr val="tx1"/>
                </a:solidFill>
                <a:effectLst/>
                <a:latin typeface="Lato Regular"/>
                <a:ea typeface="ＭＳ Ｐゴシック" charset="0"/>
                <a:cs typeface="ＭＳ Ｐゴシック" charset="0"/>
              </a:rPr>
              <a:t> </a:t>
            </a:r>
          </a:p>
          <a:p>
            <a:r>
              <a:rPr lang="en-AU" sz="1200" b="1" kern="1200" dirty="0">
                <a:solidFill>
                  <a:schemeClr val="tx1"/>
                </a:solidFill>
                <a:effectLst/>
                <a:latin typeface="Lato Regular"/>
                <a:ea typeface="ＭＳ Ｐゴシック" charset="0"/>
                <a:cs typeface="ＭＳ Ｐゴシック" charset="0"/>
              </a:rPr>
              <a:t>Reinforcement</a:t>
            </a:r>
            <a:endParaRPr lang="en-AU" sz="1200" kern="1200" dirty="0">
              <a:solidFill>
                <a:schemeClr val="tx1"/>
              </a:solidFill>
              <a:effectLst/>
              <a:latin typeface="Lato Regular"/>
              <a:ea typeface="ＭＳ Ｐゴシック" charset="0"/>
              <a:cs typeface="ＭＳ Ｐゴシック" charset="0"/>
            </a:endParaRPr>
          </a:p>
          <a:p>
            <a:pPr lvl="0"/>
            <a:r>
              <a:rPr lang="en-AU" sz="1200" kern="1200" dirty="0">
                <a:solidFill>
                  <a:schemeClr val="tx1"/>
                </a:solidFill>
                <a:effectLst/>
                <a:latin typeface="Lato Regular"/>
                <a:ea typeface="ＭＳ Ｐゴシック" charset="0"/>
                <a:cs typeface="ＭＳ Ｐゴシック" charset="0"/>
              </a:rPr>
              <a:t>William Wilkinson, 1854, iron strips and ropes</a:t>
            </a:r>
          </a:p>
          <a:p>
            <a:pPr lvl="0"/>
            <a:r>
              <a:rPr lang="en-AU" sz="1200" kern="1200" dirty="0" err="1">
                <a:solidFill>
                  <a:schemeClr val="tx1"/>
                </a:solidFill>
                <a:effectLst/>
                <a:latin typeface="Lato Regular"/>
                <a:ea typeface="ＭＳ Ｐゴシック" charset="0"/>
                <a:cs typeface="ＭＳ Ｐゴシック" charset="0"/>
              </a:rPr>
              <a:t>Monier</a:t>
            </a:r>
            <a:r>
              <a:rPr lang="en-AU" sz="1200" kern="1200" dirty="0">
                <a:solidFill>
                  <a:schemeClr val="tx1"/>
                </a:solidFill>
                <a:effectLst/>
                <a:latin typeface="Lato Regular"/>
                <a:ea typeface="ＭＳ Ｐゴシック" charset="0"/>
                <a:cs typeface="ＭＳ Ｐゴシック" charset="0"/>
              </a:rPr>
              <a:t>, France, 1867.</a:t>
            </a:r>
          </a:p>
          <a:p>
            <a:pPr lvl="0"/>
            <a:r>
              <a:rPr lang="en-AU" sz="1200" kern="1200" dirty="0">
                <a:solidFill>
                  <a:schemeClr val="tx1"/>
                </a:solidFill>
                <a:effectLst/>
                <a:latin typeface="Lato Regular"/>
                <a:ea typeface="ＭＳ Ｐゴシック" charset="0"/>
                <a:cs typeface="ＭＳ Ｐゴシック" charset="0"/>
              </a:rPr>
              <a:t>Freycinet, prestressing, 1928</a:t>
            </a:r>
          </a:p>
          <a:p>
            <a:pPr marL="0" indent="0">
              <a:buFontTx/>
              <a:buNone/>
            </a:pPr>
            <a:endParaRPr lang="en-US" dirty="0">
              <a:latin typeface="Lato Regular"/>
            </a:endParaRPr>
          </a:p>
        </p:txBody>
      </p:sp>
      <p:sp>
        <p:nvSpPr>
          <p:cNvPr id="17411"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fld id="{D15ABCEF-9D66-0E4E-B547-6F84E934F69A}" type="slidenum">
              <a:rPr lang="en-US" sz="1200">
                <a:latin typeface="Calibri" charset="0"/>
              </a:rPr>
              <a:pPr eaLnBrk="1" fontAlgn="base" hangingPunct="1">
                <a:spcBef>
                  <a:spcPct val="0"/>
                </a:spcBef>
                <a:spcAft>
                  <a:spcPct val="0"/>
                </a:spcAft>
              </a:pPr>
              <a:t>32</a:t>
            </a:fld>
            <a:endParaRPr lang="en-US" sz="1200">
              <a:latin typeface="Calibri" charset="0"/>
            </a:endParaRPr>
          </a:p>
        </p:txBody>
      </p:sp>
    </p:spTree>
    <p:extLst>
      <p:ext uri="{BB962C8B-B14F-4D97-AF65-F5344CB8AC3E}">
        <p14:creationId xmlns:p14="http://schemas.microsoft.com/office/powerpoint/2010/main" val="153060834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7410"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rtl="0">
              <a:spcBef>
                <a:spcPts val="0"/>
              </a:spcBef>
              <a:buSzPct val="25000"/>
              <a:buNone/>
            </a:pPr>
            <a:r>
              <a:rPr lang="en-AU" sz="1200" b="0" i="0" u="none" strike="noStrike" cap="none" dirty="0">
                <a:solidFill>
                  <a:schemeClr val="dk1"/>
                </a:solidFill>
                <a:latin typeface="Lato Regular"/>
                <a:ea typeface="Calibri"/>
                <a:cs typeface="Calibri"/>
                <a:sym typeface="Calibri"/>
              </a:rPr>
              <a:t>Reinforced Concrete and Structural Steel are two of the main construction materials used in modern structural design. The choice between the two often comes down to the designers personal preference however there are a number of factors to take into consideration before making a choice. Reinforced Concrete is now far more economically viable than it was in the past and is even becoming competitive in high rise construction, an area that was previously dominated by structural steel ar</a:t>
            </a:r>
            <a:r>
              <a:rPr lang="en-AU" dirty="0">
                <a:latin typeface="Lato Regular"/>
              </a:rPr>
              <a:t>ound the world</a:t>
            </a:r>
            <a:r>
              <a:rPr lang="en-AU" sz="1200" b="0" i="0" u="none" strike="noStrike" cap="none" dirty="0">
                <a:solidFill>
                  <a:schemeClr val="dk1"/>
                </a:solidFill>
                <a:latin typeface="Lato Regular"/>
                <a:ea typeface="Calibri"/>
                <a:cs typeface="Calibri"/>
                <a:sym typeface="Calibri"/>
              </a:rPr>
              <a:t>. </a:t>
            </a:r>
            <a:r>
              <a:rPr lang="en-AU" dirty="0">
                <a:latin typeface="Lato Regular"/>
              </a:rPr>
              <a:t>Australia has always been a strong proponent of concrete, opting to use it on larger buildings far more often than other countries. </a:t>
            </a:r>
          </a:p>
          <a:p>
            <a:pPr marL="0" marR="0" lvl="0" indent="0" algn="l" rtl="0">
              <a:spcBef>
                <a:spcPts val="0"/>
              </a:spcBef>
              <a:buSzPct val="25000"/>
              <a:buNone/>
            </a:pPr>
            <a:endParaRPr lang="en-AU" dirty="0">
              <a:latin typeface="Lato Regular"/>
            </a:endParaRPr>
          </a:p>
          <a:p>
            <a:pPr marL="0" marR="0" lvl="0" indent="0" algn="l" rtl="0">
              <a:spcBef>
                <a:spcPts val="0"/>
              </a:spcBef>
              <a:buSzPct val="25000"/>
              <a:buNone/>
            </a:pPr>
            <a:r>
              <a:rPr lang="en-AU" sz="1200" b="0" i="0" u="none" strike="noStrike" cap="none" dirty="0">
                <a:solidFill>
                  <a:schemeClr val="dk1"/>
                </a:solidFill>
                <a:latin typeface="Lato Regular"/>
                <a:ea typeface="Calibri"/>
                <a:cs typeface="Calibri"/>
                <a:sym typeface="Calibri"/>
              </a:rPr>
              <a:t>One factor that often leads to the choice of Structural Steel over Reinforced Concrete is the foundation conditions. Often sites with poor foundation conditions will use structural steel to minimise the weight of the structure. Steel</a:t>
            </a:r>
            <a:r>
              <a:rPr lang="en-AU" dirty="0">
                <a:latin typeface="Lato Regular"/>
              </a:rPr>
              <a:t> is also prefabricated and thus requires less workers on site than concrete and also provides faster construction times.</a:t>
            </a:r>
          </a:p>
          <a:p>
            <a:pPr marL="0" marR="0" lvl="0" indent="0" algn="l" rtl="0">
              <a:spcBef>
                <a:spcPts val="0"/>
              </a:spcBef>
              <a:buSzPct val="25000"/>
              <a:buNone/>
            </a:pPr>
            <a:endParaRPr lang="en-AU" dirty="0">
              <a:latin typeface="Lato Regular"/>
            </a:endParaRPr>
          </a:p>
          <a:p>
            <a:pPr marL="0" marR="0" lvl="0" indent="0" algn="l" rtl="0">
              <a:spcBef>
                <a:spcPts val="0"/>
              </a:spcBef>
              <a:buSzPct val="25000"/>
              <a:buNone/>
            </a:pPr>
            <a:r>
              <a:rPr lang="en-AU" sz="1200" b="0" i="0" u="none" strike="noStrike" cap="none" dirty="0">
                <a:solidFill>
                  <a:schemeClr val="dk1"/>
                </a:solidFill>
                <a:latin typeface="Lato Regular"/>
                <a:ea typeface="Calibri"/>
                <a:cs typeface="Calibri"/>
                <a:sym typeface="Calibri"/>
              </a:rPr>
              <a:t>Alternatively, Reinforced Concrete is often chosen due its superior fire performance in comparison to Structural Steel. It </a:t>
            </a:r>
            <a:r>
              <a:rPr lang="en-AU" dirty="0">
                <a:latin typeface="Lato Regular"/>
              </a:rPr>
              <a:t>can also provide a much slimmer profile than steel members as the beams are built into the floor slab. This can increase usable floor heights in buildings.</a:t>
            </a:r>
          </a:p>
          <a:p>
            <a:pPr marL="0" marR="0" lvl="0" indent="0" algn="l" rtl="0">
              <a:spcBef>
                <a:spcPts val="0"/>
              </a:spcBef>
              <a:buSzPct val="25000"/>
              <a:buNone/>
            </a:pPr>
            <a:endParaRPr lang="en-AU" dirty="0">
              <a:latin typeface="Lato Regular"/>
            </a:endParaRPr>
          </a:p>
          <a:p>
            <a:pPr marL="0" marR="0" lvl="0" indent="0" algn="l" rtl="0">
              <a:spcBef>
                <a:spcPts val="0"/>
              </a:spcBef>
              <a:buSzPct val="25000"/>
              <a:buNone/>
            </a:pPr>
            <a:r>
              <a:rPr lang="en-AU" dirty="0">
                <a:latin typeface="Lato Regular"/>
              </a:rPr>
              <a:t>One of the main negatives for using reinforced concrete is the cost of formwork. Formwork can make up a significant proportion of the total construction cost and thus must be considered when making the initial decision between materials.</a:t>
            </a:r>
          </a:p>
          <a:p>
            <a:pPr marL="0" indent="0">
              <a:buFontTx/>
              <a:buNone/>
            </a:pPr>
            <a:endParaRPr lang="en-US" dirty="0">
              <a:latin typeface="Lato Regular"/>
            </a:endParaRPr>
          </a:p>
        </p:txBody>
      </p:sp>
      <p:sp>
        <p:nvSpPr>
          <p:cNvPr id="17411"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fld id="{D15ABCEF-9D66-0E4E-B547-6F84E934F69A}" type="slidenum">
              <a:rPr lang="en-US" sz="1200">
                <a:latin typeface="Calibri" charset="0"/>
              </a:rPr>
              <a:pPr eaLnBrk="1" fontAlgn="base" hangingPunct="1">
                <a:spcBef>
                  <a:spcPct val="0"/>
                </a:spcBef>
                <a:spcAft>
                  <a:spcPct val="0"/>
                </a:spcAft>
              </a:pPr>
              <a:t>33</a:t>
            </a:fld>
            <a:endParaRPr lang="en-US" sz="1200">
              <a:latin typeface="Calibri" charset="0"/>
            </a:endParaRPr>
          </a:p>
        </p:txBody>
      </p:sp>
    </p:spTree>
    <p:extLst>
      <p:ext uri="{BB962C8B-B14F-4D97-AF65-F5344CB8AC3E}">
        <p14:creationId xmlns:p14="http://schemas.microsoft.com/office/powerpoint/2010/main" val="6949136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7410"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a:latin typeface="Calibri" charset="0"/>
              </a:rPr>
              <a:t>Pyramids: Egyptian monumental structures dating as far back as 2630BC. Large masonry structures using the wide base theory for support and stability.</a:t>
            </a:r>
          </a:p>
          <a:p>
            <a:pPr eaLnBrk="1" hangingPunct="1">
              <a:spcBef>
                <a:spcPct val="0"/>
              </a:spcBef>
            </a:pPr>
            <a:endParaRPr lang="en-US" dirty="0">
              <a:latin typeface="Calibri" charset="0"/>
            </a:endParaRPr>
          </a:p>
          <a:p>
            <a:pPr eaLnBrk="1" hangingPunct="1">
              <a:spcBef>
                <a:spcPct val="0"/>
              </a:spcBef>
            </a:pPr>
            <a:r>
              <a:rPr lang="en-US" dirty="0">
                <a:latin typeface="Calibri" charset="0"/>
              </a:rPr>
              <a:t>Antikythera mechanism: Greek analogue computer dated back to between 100 and 150BC. Used to predict astronomical positions and eclipses. It was also able to track the four year cycle of the Olympiad.</a:t>
            </a:r>
          </a:p>
          <a:p>
            <a:pPr eaLnBrk="1" hangingPunct="1">
              <a:spcBef>
                <a:spcPct val="0"/>
              </a:spcBef>
            </a:pPr>
            <a:endParaRPr lang="en-US" dirty="0">
              <a:latin typeface="Calibri" charset="0"/>
            </a:endParaRPr>
          </a:p>
          <a:p>
            <a:pPr eaLnBrk="1" hangingPunct="1">
              <a:spcBef>
                <a:spcPct val="0"/>
              </a:spcBef>
            </a:pPr>
            <a:r>
              <a:rPr lang="en-US" dirty="0">
                <a:latin typeface="Calibri" charset="0"/>
              </a:rPr>
              <a:t>Trebuchet: A military siege engine from early AD designed to hurl projectiles utilizing a counterweight and large lever arm.</a:t>
            </a:r>
          </a:p>
          <a:p>
            <a:pPr eaLnBrk="1" hangingPunct="1">
              <a:spcBef>
                <a:spcPct val="0"/>
              </a:spcBef>
            </a:pPr>
            <a:endParaRPr lang="en-US" dirty="0">
              <a:latin typeface="Calibri" charset="0"/>
            </a:endParaRPr>
          </a:p>
          <a:p>
            <a:pPr eaLnBrk="1" hangingPunct="1">
              <a:spcBef>
                <a:spcPct val="0"/>
              </a:spcBef>
            </a:pPr>
            <a:r>
              <a:rPr lang="en-US" dirty="0">
                <a:latin typeface="Calibri" charset="0"/>
              </a:rPr>
              <a:t>Candle Clock: Developed by Al </a:t>
            </a:r>
            <a:r>
              <a:rPr lang="en-US" dirty="0" err="1">
                <a:latin typeface="Calibri" charset="0"/>
              </a:rPr>
              <a:t>Jazari</a:t>
            </a:r>
            <a:r>
              <a:rPr lang="en-US" dirty="0">
                <a:latin typeface="Calibri" charset="0"/>
              </a:rPr>
              <a:t> (Muslim mathematician from 1100 AD) to tell the time by burning a candle of known burning rate such that a counterweight would raise the candle as its mass decreased. And thus indicated the time by the candles position. He was also responsible for the development of some of the very first water pumps, allowing water to be transported uphill.</a:t>
            </a:r>
          </a:p>
          <a:p>
            <a:pPr eaLnBrk="1" hangingPunct="1">
              <a:spcBef>
                <a:spcPct val="0"/>
              </a:spcBef>
            </a:pPr>
            <a:endParaRPr lang="en-US" dirty="0">
              <a:latin typeface="Calibri" charset="0"/>
            </a:endParaRPr>
          </a:p>
        </p:txBody>
      </p:sp>
      <p:sp>
        <p:nvSpPr>
          <p:cNvPr id="17411"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fld id="{D15ABCEF-9D66-0E4E-B547-6F84E934F69A}" type="slidenum">
              <a:rPr lang="en-US" sz="1200">
                <a:latin typeface="Calibri" charset="0"/>
              </a:rPr>
              <a:pPr eaLnBrk="1" fontAlgn="base" hangingPunct="1">
                <a:spcBef>
                  <a:spcPct val="0"/>
                </a:spcBef>
                <a:spcAft>
                  <a:spcPct val="0"/>
                </a:spcAft>
              </a:pPr>
              <a:t>7</a:t>
            </a:fld>
            <a:endParaRPr lang="en-US" sz="1200">
              <a:latin typeface="Calibri" charset="0"/>
            </a:endParaRPr>
          </a:p>
        </p:txBody>
      </p:sp>
    </p:spTree>
    <p:extLst>
      <p:ext uri="{BB962C8B-B14F-4D97-AF65-F5344CB8AC3E}">
        <p14:creationId xmlns:p14="http://schemas.microsoft.com/office/powerpoint/2010/main" val="152925344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7410"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342900" indent="-342900">
              <a:buFont typeface="Arial" panose="020B0604020202020204" pitchFamily="34" charset="0"/>
              <a:buChar char="•"/>
            </a:pPr>
            <a:r>
              <a:rPr lang="en-AU" dirty="0">
                <a:latin typeface="Lato Regular"/>
              </a:rPr>
              <a:t>Lighter stronger materials</a:t>
            </a:r>
          </a:p>
          <a:p>
            <a:pPr marL="342900" indent="-342900">
              <a:buFont typeface="Arial" panose="020B0604020202020204" pitchFamily="34" charset="0"/>
              <a:buChar char="•"/>
            </a:pPr>
            <a:r>
              <a:rPr lang="en-AU" dirty="0">
                <a:latin typeface="Lato Regular"/>
              </a:rPr>
              <a:t>More sustainable materials and processes</a:t>
            </a:r>
          </a:p>
          <a:p>
            <a:pPr marL="342900" indent="-342900">
              <a:buFont typeface="Arial" panose="020B0604020202020204" pitchFamily="34" charset="0"/>
              <a:buChar char="•"/>
            </a:pPr>
            <a:r>
              <a:rPr lang="en-AU" dirty="0">
                <a:latin typeface="Lato Regular"/>
              </a:rPr>
              <a:t>Life cycle of material- whole of life analysis (material-birth to grave)</a:t>
            </a:r>
          </a:p>
          <a:p>
            <a:pPr marL="342900" indent="-342900">
              <a:buFont typeface="Arial" panose="020B0604020202020204" pitchFamily="34" charset="0"/>
              <a:buChar char="•"/>
            </a:pPr>
            <a:r>
              <a:rPr lang="en-AU" dirty="0">
                <a:latin typeface="Lato Regular"/>
              </a:rPr>
              <a:t>Nano-engineered materials- (smaller with customised applications)</a:t>
            </a:r>
          </a:p>
          <a:p>
            <a:pPr marL="342900" indent="-342900">
              <a:buFont typeface="Arial" panose="020B0604020202020204" pitchFamily="34" charset="0"/>
              <a:buChar char="•"/>
            </a:pPr>
            <a:r>
              <a:rPr lang="en-AU" dirty="0">
                <a:latin typeface="Lato Regular"/>
              </a:rPr>
              <a:t>Material optimisation of existing and new products / processes</a:t>
            </a:r>
          </a:p>
          <a:p>
            <a:pPr marL="0" indent="0">
              <a:buFontTx/>
              <a:buNone/>
            </a:pPr>
            <a:endParaRPr lang="en-US" dirty="0">
              <a:latin typeface="Lato Regular"/>
            </a:endParaRPr>
          </a:p>
        </p:txBody>
      </p:sp>
      <p:sp>
        <p:nvSpPr>
          <p:cNvPr id="17411"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fld id="{D15ABCEF-9D66-0E4E-B547-6F84E934F69A}" type="slidenum">
              <a:rPr lang="en-US" sz="1200">
                <a:latin typeface="Calibri" charset="0"/>
              </a:rPr>
              <a:pPr eaLnBrk="1" fontAlgn="base" hangingPunct="1">
                <a:spcBef>
                  <a:spcPct val="0"/>
                </a:spcBef>
                <a:spcAft>
                  <a:spcPct val="0"/>
                </a:spcAft>
              </a:pPr>
              <a:t>34</a:t>
            </a:fld>
            <a:endParaRPr lang="en-US" sz="1200">
              <a:latin typeface="Calibri" charset="0"/>
            </a:endParaRPr>
          </a:p>
        </p:txBody>
      </p:sp>
    </p:spTree>
    <p:extLst>
      <p:ext uri="{BB962C8B-B14F-4D97-AF65-F5344CB8AC3E}">
        <p14:creationId xmlns:p14="http://schemas.microsoft.com/office/powerpoint/2010/main" val="403909850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7410"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a:latin typeface="Calibri" charset="0"/>
              </a:rPr>
              <a:t>Any load that goes into a structure must be able to make it to a support. This means checking the capacity of that support and any member or connection the force must pass through to get to that point.</a:t>
            </a:r>
          </a:p>
        </p:txBody>
      </p:sp>
      <p:sp>
        <p:nvSpPr>
          <p:cNvPr id="17411"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fld id="{D15ABCEF-9D66-0E4E-B547-6F84E934F69A}" type="slidenum">
              <a:rPr lang="en-US" sz="1200">
                <a:latin typeface="Calibri" charset="0"/>
              </a:rPr>
              <a:pPr eaLnBrk="1" fontAlgn="base" hangingPunct="1">
                <a:spcBef>
                  <a:spcPct val="0"/>
                </a:spcBef>
                <a:spcAft>
                  <a:spcPct val="0"/>
                </a:spcAft>
              </a:pPr>
              <a:t>35</a:t>
            </a:fld>
            <a:endParaRPr lang="en-US" sz="1200">
              <a:latin typeface="Calibri" charset="0"/>
            </a:endParaRPr>
          </a:p>
        </p:txBody>
      </p:sp>
    </p:spTree>
    <p:extLst>
      <p:ext uri="{BB962C8B-B14F-4D97-AF65-F5344CB8AC3E}">
        <p14:creationId xmlns:p14="http://schemas.microsoft.com/office/powerpoint/2010/main" val="37940314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7410"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a:latin typeface="Calibri" charset="0"/>
            </a:endParaRPr>
          </a:p>
        </p:txBody>
      </p:sp>
      <p:sp>
        <p:nvSpPr>
          <p:cNvPr id="17411"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fld id="{D15ABCEF-9D66-0E4E-B547-6F84E934F69A}" type="slidenum">
              <a:rPr lang="en-US" sz="1200">
                <a:latin typeface="Calibri" charset="0"/>
              </a:rPr>
              <a:pPr eaLnBrk="1" fontAlgn="base" hangingPunct="1">
                <a:spcBef>
                  <a:spcPct val="0"/>
                </a:spcBef>
                <a:spcAft>
                  <a:spcPct val="0"/>
                </a:spcAft>
              </a:pPr>
              <a:t>36</a:t>
            </a:fld>
            <a:endParaRPr lang="en-US" sz="1200">
              <a:latin typeface="Calibri" charset="0"/>
            </a:endParaRPr>
          </a:p>
        </p:txBody>
      </p:sp>
    </p:spTree>
    <p:extLst>
      <p:ext uri="{BB962C8B-B14F-4D97-AF65-F5344CB8AC3E}">
        <p14:creationId xmlns:p14="http://schemas.microsoft.com/office/powerpoint/2010/main" val="211104276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7410"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indent="0">
              <a:buFont typeface="Arial" panose="020B0604020202020204" pitchFamily="34" charset="0"/>
              <a:buNone/>
            </a:pPr>
            <a:endParaRPr lang="en-US" dirty="0">
              <a:latin typeface="Calibri" charset="0"/>
            </a:endParaRPr>
          </a:p>
        </p:txBody>
      </p:sp>
      <p:sp>
        <p:nvSpPr>
          <p:cNvPr id="17411"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fld id="{D15ABCEF-9D66-0E4E-B547-6F84E934F69A}" type="slidenum">
              <a:rPr lang="en-US" sz="1200">
                <a:latin typeface="Calibri" charset="0"/>
              </a:rPr>
              <a:pPr eaLnBrk="1" fontAlgn="base" hangingPunct="1">
                <a:spcBef>
                  <a:spcPct val="0"/>
                </a:spcBef>
                <a:spcAft>
                  <a:spcPct val="0"/>
                </a:spcAft>
              </a:pPr>
              <a:t>37</a:t>
            </a:fld>
            <a:endParaRPr lang="en-US" sz="1200">
              <a:latin typeface="Calibri" charset="0"/>
            </a:endParaRPr>
          </a:p>
        </p:txBody>
      </p:sp>
    </p:spTree>
    <p:extLst>
      <p:ext uri="{BB962C8B-B14F-4D97-AF65-F5344CB8AC3E}">
        <p14:creationId xmlns:p14="http://schemas.microsoft.com/office/powerpoint/2010/main" val="381471094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7410"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a:latin typeface="Calibri" charset="0"/>
              </a:rPr>
              <a:t>Back story: Aaron was asked to undertake inspections of balconies on a building in Darling Point. The purpose was to determine the position of the reinforcement in the slabs as large deflections had been observed. Some of the balconies were found to have the reinforcement in the bottom 20mm of concrete on a 150mm slab. No balconies had failed but some had deflected to the point that it was noticeable to the naked eye. The suspected reason for the reinforcement placement is just poor construction. The building is over 60 years old and was constructed by a group of farmers. It is suspected that the reinforcement was laid with nothing holding it in place and it has sunk after the concrete was poured. This would explain the erratic reinforcement positions. The proposed solution was to support the balconies from the roof as support columns were not an option to impedance of driveways.</a:t>
            </a:r>
          </a:p>
        </p:txBody>
      </p:sp>
      <p:sp>
        <p:nvSpPr>
          <p:cNvPr id="17411"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fld id="{D15ABCEF-9D66-0E4E-B547-6F84E934F69A}" type="slidenum">
              <a:rPr lang="en-US" sz="1200">
                <a:latin typeface="Calibri" charset="0"/>
              </a:rPr>
              <a:pPr eaLnBrk="1" fontAlgn="base" hangingPunct="1">
                <a:spcBef>
                  <a:spcPct val="0"/>
                </a:spcBef>
                <a:spcAft>
                  <a:spcPct val="0"/>
                </a:spcAft>
              </a:pPr>
              <a:t>38</a:t>
            </a:fld>
            <a:endParaRPr lang="en-US" sz="1200">
              <a:latin typeface="Calibri" charset="0"/>
            </a:endParaRPr>
          </a:p>
        </p:txBody>
      </p:sp>
    </p:spTree>
    <p:extLst>
      <p:ext uri="{BB962C8B-B14F-4D97-AF65-F5344CB8AC3E}">
        <p14:creationId xmlns:p14="http://schemas.microsoft.com/office/powerpoint/2010/main" val="7724453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7410"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a:latin typeface="Calibri" charset="0"/>
            </a:endParaRPr>
          </a:p>
        </p:txBody>
      </p:sp>
      <p:sp>
        <p:nvSpPr>
          <p:cNvPr id="17411"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fld id="{D15ABCEF-9D66-0E4E-B547-6F84E934F69A}" type="slidenum">
              <a:rPr lang="en-US" sz="1200">
                <a:latin typeface="Calibri" charset="0"/>
              </a:rPr>
              <a:pPr eaLnBrk="1" fontAlgn="base" hangingPunct="1">
                <a:spcBef>
                  <a:spcPct val="0"/>
                </a:spcBef>
                <a:spcAft>
                  <a:spcPct val="0"/>
                </a:spcAft>
              </a:pPr>
              <a:t>39</a:t>
            </a:fld>
            <a:endParaRPr lang="en-US" sz="1200">
              <a:latin typeface="Calibri" charset="0"/>
            </a:endParaRPr>
          </a:p>
        </p:txBody>
      </p:sp>
    </p:spTree>
    <p:extLst>
      <p:ext uri="{BB962C8B-B14F-4D97-AF65-F5344CB8AC3E}">
        <p14:creationId xmlns:p14="http://schemas.microsoft.com/office/powerpoint/2010/main" val="25726333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7410"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smtClean="0">
                <a:latin typeface="Calibri" charset="0"/>
              </a:rPr>
              <a:t>In </a:t>
            </a:r>
            <a:r>
              <a:rPr lang="en-US" dirty="0">
                <a:latin typeface="Calibri" charset="0"/>
              </a:rPr>
              <a:t>the 17</a:t>
            </a:r>
            <a:r>
              <a:rPr lang="en-US" baseline="30000" dirty="0">
                <a:latin typeface="Calibri" charset="0"/>
              </a:rPr>
              <a:t>th</a:t>
            </a:r>
            <a:r>
              <a:rPr lang="en-US" dirty="0">
                <a:latin typeface="Calibri" charset="0"/>
              </a:rPr>
              <a:t> century </a:t>
            </a:r>
            <a:r>
              <a:rPr lang="en-US" dirty="0" smtClean="0">
                <a:latin typeface="Calibri" charset="0"/>
              </a:rPr>
              <a:t>fire engine would have weighed up to a</a:t>
            </a:r>
            <a:r>
              <a:rPr lang="en-US" baseline="0" dirty="0" smtClean="0">
                <a:latin typeface="Calibri" charset="0"/>
              </a:rPr>
              <a:t> </a:t>
            </a:r>
            <a:r>
              <a:rPr lang="en-US" baseline="0" dirty="0" err="1" smtClean="0">
                <a:latin typeface="Calibri" charset="0"/>
              </a:rPr>
              <a:t>tonne</a:t>
            </a:r>
            <a:r>
              <a:rPr lang="en-US" baseline="0" dirty="0" smtClean="0">
                <a:latin typeface="Calibri" charset="0"/>
              </a:rPr>
              <a:t>. This period</a:t>
            </a:r>
            <a:r>
              <a:rPr lang="en-US" dirty="0" smtClean="0">
                <a:latin typeface="Calibri" charset="0"/>
              </a:rPr>
              <a:t> </a:t>
            </a:r>
            <a:r>
              <a:rPr lang="en-US" dirty="0" err="1" smtClean="0">
                <a:latin typeface="Calibri" charset="0"/>
              </a:rPr>
              <a:t>aas</a:t>
            </a:r>
            <a:r>
              <a:rPr lang="en-US" dirty="0" smtClean="0">
                <a:latin typeface="Calibri" charset="0"/>
              </a:rPr>
              <a:t> </a:t>
            </a:r>
            <a:r>
              <a:rPr lang="en-US" dirty="0">
                <a:latin typeface="Calibri" charset="0"/>
              </a:rPr>
              <a:t>the beginning of the industrial revolution and made mass production a reality.</a:t>
            </a:r>
          </a:p>
          <a:p>
            <a:pPr eaLnBrk="1" hangingPunct="1">
              <a:spcBef>
                <a:spcPct val="0"/>
              </a:spcBef>
            </a:pPr>
            <a:endParaRPr lang="en-US" dirty="0">
              <a:latin typeface="Calibri" charset="0"/>
            </a:endParaRPr>
          </a:p>
          <a:p>
            <a:pPr eaLnBrk="1" hangingPunct="1">
              <a:spcBef>
                <a:spcPct val="0"/>
              </a:spcBef>
            </a:pPr>
            <a:r>
              <a:rPr lang="en-US" dirty="0">
                <a:latin typeface="Calibri" charset="0"/>
              </a:rPr>
              <a:t>Engineering began to rise as a popular profession in the 18</a:t>
            </a:r>
            <a:r>
              <a:rPr lang="en-US" baseline="30000" dirty="0">
                <a:latin typeface="Calibri" charset="0"/>
              </a:rPr>
              <a:t>th</a:t>
            </a:r>
            <a:r>
              <a:rPr lang="en-US" dirty="0">
                <a:latin typeface="Calibri" charset="0"/>
              </a:rPr>
              <a:t> century and some disciplines began to emerge such as mechanical engineering. Prior to this military and civil engineering were the broad encompassing disciplines.</a:t>
            </a:r>
          </a:p>
          <a:p>
            <a:pPr eaLnBrk="1" hangingPunct="1">
              <a:spcBef>
                <a:spcPct val="0"/>
              </a:spcBef>
            </a:pPr>
            <a:endParaRPr lang="en-US" dirty="0">
              <a:latin typeface="Calibri" charset="0"/>
            </a:endParaRPr>
          </a:p>
          <a:p>
            <a:pPr eaLnBrk="1" hangingPunct="1">
              <a:spcBef>
                <a:spcPct val="0"/>
              </a:spcBef>
            </a:pPr>
            <a:r>
              <a:rPr lang="en-US" dirty="0">
                <a:latin typeface="Calibri" charset="0"/>
              </a:rPr>
              <a:t>Now engineering is an integral part of society and the input of engineers can be seen in nearly everything around you from your car, phone, house, roads and toothpaste.  </a:t>
            </a:r>
          </a:p>
          <a:p>
            <a:pPr eaLnBrk="1" hangingPunct="1">
              <a:spcBef>
                <a:spcPct val="0"/>
              </a:spcBef>
            </a:pPr>
            <a:endParaRPr lang="en-US" dirty="0">
              <a:latin typeface="Calibri" charset="0"/>
            </a:endParaRPr>
          </a:p>
        </p:txBody>
      </p:sp>
      <p:sp>
        <p:nvSpPr>
          <p:cNvPr id="17411"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fld id="{D15ABCEF-9D66-0E4E-B547-6F84E934F69A}" type="slidenum">
              <a:rPr lang="en-US" sz="1200">
                <a:latin typeface="Calibri" charset="0"/>
              </a:rPr>
              <a:pPr eaLnBrk="1" fontAlgn="base" hangingPunct="1">
                <a:spcBef>
                  <a:spcPct val="0"/>
                </a:spcBef>
                <a:spcAft>
                  <a:spcPct val="0"/>
                </a:spcAft>
              </a:pPr>
              <a:t>8</a:t>
            </a:fld>
            <a:endParaRPr lang="en-US" sz="1200">
              <a:latin typeface="Calibri" charset="0"/>
            </a:endParaRPr>
          </a:p>
        </p:txBody>
      </p:sp>
    </p:spTree>
    <p:extLst>
      <p:ext uri="{BB962C8B-B14F-4D97-AF65-F5344CB8AC3E}">
        <p14:creationId xmlns:p14="http://schemas.microsoft.com/office/powerpoint/2010/main" val="337735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7410"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a:latin typeface="Calibri" charset="0"/>
              </a:rPr>
              <a:t>There are a large number of engineering disciplines, each with its own unique </a:t>
            </a:r>
            <a:r>
              <a:rPr lang="en-US" dirty="0" err="1">
                <a:latin typeface="Calibri" charset="0"/>
              </a:rPr>
              <a:t>specialisations</a:t>
            </a:r>
            <a:r>
              <a:rPr lang="en-US" dirty="0">
                <a:latin typeface="Calibri" charset="0"/>
              </a:rPr>
              <a:t>. However, all engineering disciplines share the common principle of solving a problem and making something work. Whether it be working out how to support a 50 </a:t>
            </a:r>
            <a:r>
              <a:rPr lang="en-US" dirty="0" err="1">
                <a:latin typeface="Calibri" charset="0"/>
              </a:rPr>
              <a:t>storey</a:t>
            </a:r>
            <a:r>
              <a:rPr lang="en-US" dirty="0">
                <a:latin typeface="Calibri" charset="0"/>
              </a:rPr>
              <a:t> building or calculating how much water storage is required to allow a hydro dam to meet energy demands, engineers are problem solvers. Engineers have developed methods, formulas and standards to ensure that problems are solved in a safe, economical and efficient manner.</a:t>
            </a:r>
          </a:p>
          <a:p>
            <a:pPr eaLnBrk="1" hangingPunct="1">
              <a:spcBef>
                <a:spcPct val="0"/>
              </a:spcBef>
            </a:pPr>
            <a:endParaRPr lang="en-US" dirty="0">
              <a:latin typeface="Calibri" charset="0"/>
            </a:endParaRPr>
          </a:p>
          <a:p>
            <a:pPr eaLnBrk="1" hangingPunct="1">
              <a:spcBef>
                <a:spcPct val="0"/>
              </a:spcBef>
            </a:pPr>
            <a:r>
              <a:rPr lang="en-US" dirty="0">
                <a:latin typeface="Calibri" charset="0"/>
              </a:rPr>
              <a:t>It is likely you have heard of most of these common engineering disciplines before. Civil, Structural and Water Engineering all come under the Civil degree that many local engineers have studied along with Geotechnical engineering which I haven’t included in these slides. Electrical………………………….</a:t>
            </a:r>
          </a:p>
        </p:txBody>
      </p:sp>
      <p:sp>
        <p:nvSpPr>
          <p:cNvPr id="17411"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fld id="{D15ABCEF-9D66-0E4E-B547-6F84E934F69A}" type="slidenum">
              <a:rPr lang="en-US" sz="1200">
                <a:latin typeface="Calibri" charset="0"/>
              </a:rPr>
              <a:pPr eaLnBrk="1" fontAlgn="base" hangingPunct="1">
                <a:spcBef>
                  <a:spcPct val="0"/>
                </a:spcBef>
                <a:spcAft>
                  <a:spcPct val="0"/>
                </a:spcAft>
              </a:pPr>
              <a:t>9</a:t>
            </a:fld>
            <a:endParaRPr lang="en-US" sz="1200">
              <a:latin typeface="Calibri" charset="0"/>
            </a:endParaRPr>
          </a:p>
        </p:txBody>
      </p:sp>
    </p:spTree>
    <p:extLst>
      <p:ext uri="{BB962C8B-B14F-4D97-AF65-F5344CB8AC3E}">
        <p14:creationId xmlns:p14="http://schemas.microsoft.com/office/powerpoint/2010/main" val="23552190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7410"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a:latin typeface="Calibri" charset="0"/>
              </a:rPr>
              <a:t>Mechanical</a:t>
            </a:r>
          </a:p>
        </p:txBody>
      </p:sp>
      <p:sp>
        <p:nvSpPr>
          <p:cNvPr id="17411"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fld id="{D15ABCEF-9D66-0E4E-B547-6F84E934F69A}" type="slidenum">
              <a:rPr lang="en-US" sz="1200">
                <a:latin typeface="Calibri" charset="0"/>
              </a:rPr>
              <a:pPr eaLnBrk="1" fontAlgn="base" hangingPunct="1">
                <a:spcBef>
                  <a:spcPct val="0"/>
                </a:spcBef>
                <a:spcAft>
                  <a:spcPct val="0"/>
                </a:spcAft>
              </a:pPr>
              <a:t>10</a:t>
            </a:fld>
            <a:endParaRPr lang="en-US" sz="1200">
              <a:latin typeface="Calibri" charset="0"/>
            </a:endParaRPr>
          </a:p>
        </p:txBody>
      </p:sp>
    </p:spTree>
    <p:extLst>
      <p:ext uri="{BB962C8B-B14F-4D97-AF65-F5344CB8AC3E}">
        <p14:creationId xmlns:p14="http://schemas.microsoft.com/office/powerpoint/2010/main" val="34681322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7410"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a:latin typeface="Calibri" charset="0"/>
            </a:endParaRPr>
          </a:p>
        </p:txBody>
      </p:sp>
      <p:sp>
        <p:nvSpPr>
          <p:cNvPr id="17411"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fld id="{D15ABCEF-9D66-0E4E-B547-6F84E934F69A}" type="slidenum">
              <a:rPr lang="en-US" sz="1200">
                <a:latin typeface="Calibri" charset="0"/>
              </a:rPr>
              <a:pPr eaLnBrk="1" fontAlgn="base" hangingPunct="1">
                <a:spcBef>
                  <a:spcPct val="0"/>
                </a:spcBef>
                <a:spcAft>
                  <a:spcPct val="0"/>
                </a:spcAft>
              </a:pPr>
              <a:t>11</a:t>
            </a:fld>
            <a:endParaRPr lang="en-US" sz="1200">
              <a:latin typeface="Calibri" charset="0"/>
            </a:endParaRPr>
          </a:p>
        </p:txBody>
      </p:sp>
    </p:spTree>
    <p:extLst>
      <p:ext uri="{BB962C8B-B14F-4D97-AF65-F5344CB8AC3E}">
        <p14:creationId xmlns:p14="http://schemas.microsoft.com/office/powerpoint/2010/main" val="27458953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7410"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a:latin typeface="Calibri" charset="0"/>
            </a:endParaRPr>
          </a:p>
        </p:txBody>
      </p:sp>
      <p:sp>
        <p:nvSpPr>
          <p:cNvPr id="17411"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fld id="{D15ABCEF-9D66-0E4E-B547-6F84E934F69A}" type="slidenum">
              <a:rPr lang="en-US" sz="1200">
                <a:latin typeface="Calibri" charset="0"/>
              </a:rPr>
              <a:pPr eaLnBrk="1" fontAlgn="base" hangingPunct="1">
                <a:spcBef>
                  <a:spcPct val="0"/>
                </a:spcBef>
                <a:spcAft>
                  <a:spcPct val="0"/>
                </a:spcAft>
              </a:pPr>
              <a:t>12</a:t>
            </a:fld>
            <a:endParaRPr lang="en-US" sz="1200">
              <a:latin typeface="Calibri" charset="0"/>
            </a:endParaRPr>
          </a:p>
        </p:txBody>
      </p:sp>
    </p:spTree>
    <p:extLst>
      <p:ext uri="{BB962C8B-B14F-4D97-AF65-F5344CB8AC3E}">
        <p14:creationId xmlns:p14="http://schemas.microsoft.com/office/powerpoint/2010/main" val="27883590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7410"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rPr>
              <a:t>Please replace the text only for your body slides – do not delete the background image with the EA logo.</a:t>
            </a:r>
          </a:p>
        </p:txBody>
      </p:sp>
      <p:sp>
        <p:nvSpPr>
          <p:cNvPr id="17411"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fld id="{D15ABCEF-9D66-0E4E-B547-6F84E934F69A}" type="slidenum">
              <a:rPr lang="en-US" sz="1200">
                <a:latin typeface="Calibri" charset="0"/>
              </a:rPr>
              <a:pPr eaLnBrk="1" fontAlgn="base" hangingPunct="1">
                <a:spcBef>
                  <a:spcPct val="0"/>
                </a:spcBef>
                <a:spcAft>
                  <a:spcPct val="0"/>
                </a:spcAft>
              </a:pPr>
              <a:t>13</a:t>
            </a:fld>
            <a:endParaRPr lang="en-US" sz="1200">
              <a:latin typeface="Calibri" charset="0"/>
            </a:endParaRPr>
          </a:p>
        </p:txBody>
      </p:sp>
    </p:spTree>
    <p:extLst>
      <p:ext uri="{BB962C8B-B14F-4D97-AF65-F5344CB8AC3E}">
        <p14:creationId xmlns:p14="http://schemas.microsoft.com/office/powerpoint/2010/main" val="114533884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screen">
            <a:extLst>
              <a:ext uri="{28A0092B-C50C-407E-A947-70E740481C1C}">
                <a14:useLocalDpi xmlns:a14="http://schemas.microsoft.com/office/drawing/2010/main"/>
              </a:ext>
            </a:extLst>
          </a:blip>
          <a:srcRect b="29975"/>
          <a:stretch/>
        </p:blipFill>
        <p:spPr>
          <a:xfrm>
            <a:off x="1" y="0"/>
            <a:ext cx="9143999" cy="4884821"/>
          </a:xfrm>
          <a:prstGeom prst="rect">
            <a:avLst/>
          </a:prstGeom>
        </p:spPr>
      </p:pic>
      <p:sp>
        <p:nvSpPr>
          <p:cNvPr id="7" name="Manual Input 5"/>
          <p:cNvSpPr/>
          <p:nvPr userDrawn="1"/>
        </p:nvSpPr>
        <p:spPr>
          <a:xfrm rot="5400000">
            <a:off x="-87312" y="87312"/>
            <a:ext cx="5143500" cy="4968875"/>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20"/>
              <a:gd name="connsiteY0" fmla="*/ 3716 h 11716"/>
              <a:gd name="connsiteX1" fmla="*/ 10020 w 10020"/>
              <a:gd name="connsiteY1" fmla="*/ 0 h 11716"/>
              <a:gd name="connsiteX2" fmla="*/ 10000 w 10020"/>
              <a:gd name="connsiteY2" fmla="*/ 11716 h 11716"/>
              <a:gd name="connsiteX3" fmla="*/ 0 w 10020"/>
              <a:gd name="connsiteY3" fmla="*/ 11716 h 11716"/>
              <a:gd name="connsiteX4" fmla="*/ 0 w 10020"/>
              <a:gd name="connsiteY4" fmla="*/ 3716 h 11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20" h="11716">
                <a:moveTo>
                  <a:pt x="0" y="3716"/>
                </a:moveTo>
                <a:lnTo>
                  <a:pt x="10020" y="0"/>
                </a:lnTo>
                <a:cubicBezTo>
                  <a:pt x="10013" y="3905"/>
                  <a:pt x="10007" y="7811"/>
                  <a:pt x="10000" y="11716"/>
                </a:cubicBezTo>
                <a:lnTo>
                  <a:pt x="0" y="11716"/>
                </a:lnTo>
                <a:lnTo>
                  <a:pt x="0" y="3716"/>
                </a:lnTo>
                <a:close/>
              </a:path>
            </a:pathLst>
          </a:custGeom>
          <a:solidFill>
            <a:schemeClr val="tx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 name="Text Placeholder 3"/>
          <p:cNvSpPr>
            <a:spLocks noGrp="1"/>
          </p:cNvSpPr>
          <p:nvPr>
            <p:ph type="body" sz="half" idx="2"/>
          </p:nvPr>
        </p:nvSpPr>
        <p:spPr>
          <a:xfrm>
            <a:off x="1792288" y="2439300"/>
            <a:ext cx="6194716" cy="603647"/>
          </a:xfrm>
          <a:solidFill>
            <a:srgbClr val="F2F2F2">
              <a:alpha val="50196"/>
            </a:srgbClr>
          </a:solidFill>
          <a:ln>
            <a:noFill/>
          </a:ln>
        </p:spPr>
        <p:txBody>
          <a:bodyPr anchor="ctr"/>
          <a:lstStyle>
            <a:lvl1pPr marL="0" indent="0">
              <a:buNone/>
              <a:defRPr sz="1600" b="1">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Edit Master text styles</a:t>
            </a:r>
          </a:p>
        </p:txBody>
      </p:sp>
      <p:pic>
        <p:nvPicPr>
          <p:cNvPr id="9" name="Picture 9"/>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70488" y="441125"/>
            <a:ext cx="703262" cy="912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Manual Input 6"/>
          <p:cNvSpPr/>
          <p:nvPr userDrawn="1"/>
        </p:nvSpPr>
        <p:spPr>
          <a:xfrm>
            <a:off x="-20638" y="3478213"/>
            <a:ext cx="9180513" cy="1665287"/>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5"/>
              <a:gd name="connsiteY0" fmla="*/ 12144 h 20144"/>
              <a:gd name="connsiteX1" fmla="*/ 10005 w 10005"/>
              <a:gd name="connsiteY1" fmla="*/ 0 h 20144"/>
              <a:gd name="connsiteX2" fmla="*/ 10000 w 10005"/>
              <a:gd name="connsiteY2" fmla="*/ 20144 h 20144"/>
              <a:gd name="connsiteX3" fmla="*/ 0 w 10005"/>
              <a:gd name="connsiteY3" fmla="*/ 20144 h 20144"/>
              <a:gd name="connsiteX4" fmla="*/ 0 w 10005"/>
              <a:gd name="connsiteY4" fmla="*/ 12144 h 20144"/>
              <a:gd name="connsiteX0" fmla="*/ 5 w 10005"/>
              <a:gd name="connsiteY0" fmla="*/ 19980 h 20144"/>
              <a:gd name="connsiteX1" fmla="*/ 10005 w 10005"/>
              <a:gd name="connsiteY1" fmla="*/ 0 h 20144"/>
              <a:gd name="connsiteX2" fmla="*/ 10000 w 10005"/>
              <a:gd name="connsiteY2" fmla="*/ 20144 h 20144"/>
              <a:gd name="connsiteX3" fmla="*/ 0 w 10005"/>
              <a:gd name="connsiteY3" fmla="*/ 20144 h 20144"/>
              <a:gd name="connsiteX4" fmla="*/ 5 w 10005"/>
              <a:gd name="connsiteY4" fmla="*/ 19980 h 20144"/>
              <a:gd name="connsiteX0" fmla="*/ 0 w 10044"/>
              <a:gd name="connsiteY0" fmla="*/ 20284 h 20291"/>
              <a:gd name="connsiteX1" fmla="*/ 10044 w 10044"/>
              <a:gd name="connsiteY1" fmla="*/ 0 h 20291"/>
              <a:gd name="connsiteX2" fmla="*/ 10039 w 10044"/>
              <a:gd name="connsiteY2" fmla="*/ 20144 h 20291"/>
              <a:gd name="connsiteX3" fmla="*/ 39 w 10044"/>
              <a:gd name="connsiteY3" fmla="*/ 20144 h 20291"/>
              <a:gd name="connsiteX4" fmla="*/ 0 w 10044"/>
              <a:gd name="connsiteY4" fmla="*/ 20284 h 20291"/>
              <a:gd name="connsiteX0" fmla="*/ 5 w 10005"/>
              <a:gd name="connsiteY0" fmla="*/ 19737 h 20144"/>
              <a:gd name="connsiteX1" fmla="*/ 10005 w 10005"/>
              <a:gd name="connsiteY1" fmla="*/ 0 h 20144"/>
              <a:gd name="connsiteX2" fmla="*/ 10000 w 10005"/>
              <a:gd name="connsiteY2" fmla="*/ 20144 h 20144"/>
              <a:gd name="connsiteX3" fmla="*/ 0 w 10005"/>
              <a:gd name="connsiteY3" fmla="*/ 20144 h 20144"/>
              <a:gd name="connsiteX4" fmla="*/ 5 w 10005"/>
              <a:gd name="connsiteY4" fmla="*/ 19737 h 20144"/>
              <a:gd name="connsiteX0" fmla="*/ 0 w 10027"/>
              <a:gd name="connsiteY0" fmla="*/ 19737 h 20144"/>
              <a:gd name="connsiteX1" fmla="*/ 10027 w 10027"/>
              <a:gd name="connsiteY1" fmla="*/ 0 h 20144"/>
              <a:gd name="connsiteX2" fmla="*/ 10022 w 10027"/>
              <a:gd name="connsiteY2" fmla="*/ 20144 h 20144"/>
              <a:gd name="connsiteX3" fmla="*/ 22 w 10027"/>
              <a:gd name="connsiteY3" fmla="*/ 20144 h 20144"/>
              <a:gd name="connsiteX4" fmla="*/ 0 w 10027"/>
              <a:gd name="connsiteY4" fmla="*/ 19737 h 20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27" h="20144">
                <a:moveTo>
                  <a:pt x="0" y="19737"/>
                </a:moveTo>
                <a:lnTo>
                  <a:pt x="10027" y="0"/>
                </a:lnTo>
                <a:cubicBezTo>
                  <a:pt x="10025" y="6715"/>
                  <a:pt x="10024" y="13429"/>
                  <a:pt x="10022" y="20144"/>
                </a:cubicBezTo>
                <a:lnTo>
                  <a:pt x="22" y="20144"/>
                </a:lnTo>
                <a:cubicBezTo>
                  <a:pt x="24" y="20089"/>
                  <a:pt x="-2" y="19792"/>
                  <a:pt x="0" y="19737"/>
                </a:cubicBezTo>
                <a:close/>
              </a:path>
            </a:pathLst>
          </a:custGeom>
          <a:solidFill>
            <a:srgbClr val="AB0000">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 name="Manual Input 6"/>
          <p:cNvSpPr/>
          <p:nvPr userDrawn="1"/>
        </p:nvSpPr>
        <p:spPr>
          <a:xfrm>
            <a:off x="-25400" y="4232275"/>
            <a:ext cx="9185275" cy="920750"/>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5"/>
              <a:gd name="connsiteY0" fmla="*/ 12144 h 20144"/>
              <a:gd name="connsiteX1" fmla="*/ 10005 w 10005"/>
              <a:gd name="connsiteY1" fmla="*/ 0 h 20144"/>
              <a:gd name="connsiteX2" fmla="*/ 10000 w 10005"/>
              <a:gd name="connsiteY2" fmla="*/ 20144 h 20144"/>
              <a:gd name="connsiteX3" fmla="*/ 0 w 10005"/>
              <a:gd name="connsiteY3" fmla="*/ 20144 h 20144"/>
              <a:gd name="connsiteX4" fmla="*/ 0 w 10005"/>
              <a:gd name="connsiteY4" fmla="*/ 12144 h 20144"/>
              <a:gd name="connsiteX0" fmla="*/ 5 w 10005"/>
              <a:gd name="connsiteY0" fmla="*/ 19980 h 20144"/>
              <a:gd name="connsiteX1" fmla="*/ 10005 w 10005"/>
              <a:gd name="connsiteY1" fmla="*/ 0 h 20144"/>
              <a:gd name="connsiteX2" fmla="*/ 10000 w 10005"/>
              <a:gd name="connsiteY2" fmla="*/ 20144 h 20144"/>
              <a:gd name="connsiteX3" fmla="*/ 0 w 10005"/>
              <a:gd name="connsiteY3" fmla="*/ 20144 h 20144"/>
              <a:gd name="connsiteX4" fmla="*/ 5 w 10005"/>
              <a:gd name="connsiteY4" fmla="*/ 19980 h 20144"/>
              <a:gd name="connsiteX0" fmla="*/ 0 w 10044"/>
              <a:gd name="connsiteY0" fmla="*/ 20284 h 20291"/>
              <a:gd name="connsiteX1" fmla="*/ 10044 w 10044"/>
              <a:gd name="connsiteY1" fmla="*/ 0 h 20291"/>
              <a:gd name="connsiteX2" fmla="*/ 10039 w 10044"/>
              <a:gd name="connsiteY2" fmla="*/ 20144 h 20291"/>
              <a:gd name="connsiteX3" fmla="*/ 39 w 10044"/>
              <a:gd name="connsiteY3" fmla="*/ 20144 h 20291"/>
              <a:gd name="connsiteX4" fmla="*/ 0 w 10044"/>
              <a:gd name="connsiteY4" fmla="*/ 20284 h 20291"/>
              <a:gd name="connsiteX0" fmla="*/ 5 w 10005"/>
              <a:gd name="connsiteY0" fmla="*/ 19737 h 20144"/>
              <a:gd name="connsiteX1" fmla="*/ 10005 w 10005"/>
              <a:gd name="connsiteY1" fmla="*/ 0 h 20144"/>
              <a:gd name="connsiteX2" fmla="*/ 10000 w 10005"/>
              <a:gd name="connsiteY2" fmla="*/ 20144 h 20144"/>
              <a:gd name="connsiteX3" fmla="*/ 0 w 10005"/>
              <a:gd name="connsiteY3" fmla="*/ 20144 h 20144"/>
              <a:gd name="connsiteX4" fmla="*/ 5 w 10005"/>
              <a:gd name="connsiteY4" fmla="*/ 19737 h 20144"/>
              <a:gd name="connsiteX0" fmla="*/ 0 w 10027"/>
              <a:gd name="connsiteY0" fmla="*/ 19737 h 20144"/>
              <a:gd name="connsiteX1" fmla="*/ 10027 w 10027"/>
              <a:gd name="connsiteY1" fmla="*/ 0 h 20144"/>
              <a:gd name="connsiteX2" fmla="*/ 10022 w 10027"/>
              <a:gd name="connsiteY2" fmla="*/ 20144 h 20144"/>
              <a:gd name="connsiteX3" fmla="*/ 22 w 10027"/>
              <a:gd name="connsiteY3" fmla="*/ 20144 h 20144"/>
              <a:gd name="connsiteX4" fmla="*/ 0 w 10027"/>
              <a:gd name="connsiteY4" fmla="*/ 19737 h 20144"/>
              <a:gd name="connsiteX0" fmla="*/ 0 w 10027"/>
              <a:gd name="connsiteY0" fmla="*/ 9532 h 9939"/>
              <a:gd name="connsiteX1" fmla="*/ 10027 w 10027"/>
              <a:gd name="connsiteY1" fmla="*/ 0 h 9939"/>
              <a:gd name="connsiteX2" fmla="*/ 10022 w 10027"/>
              <a:gd name="connsiteY2" fmla="*/ 9939 h 9939"/>
              <a:gd name="connsiteX3" fmla="*/ 22 w 10027"/>
              <a:gd name="connsiteY3" fmla="*/ 9939 h 9939"/>
              <a:gd name="connsiteX4" fmla="*/ 0 w 10027"/>
              <a:gd name="connsiteY4" fmla="*/ 9532 h 9939"/>
              <a:gd name="connsiteX0" fmla="*/ 0 w 10005"/>
              <a:gd name="connsiteY0" fmla="*/ 10691 h 11100"/>
              <a:gd name="connsiteX1" fmla="*/ 10005 w 10005"/>
              <a:gd name="connsiteY1" fmla="*/ 0 h 11100"/>
              <a:gd name="connsiteX2" fmla="*/ 9995 w 10005"/>
              <a:gd name="connsiteY2" fmla="*/ 11100 h 11100"/>
              <a:gd name="connsiteX3" fmla="*/ 22 w 10005"/>
              <a:gd name="connsiteY3" fmla="*/ 11100 h 11100"/>
              <a:gd name="connsiteX4" fmla="*/ 0 w 10005"/>
              <a:gd name="connsiteY4" fmla="*/ 10691 h 11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5" h="11100">
                <a:moveTo>
                  <a:pt x="0" y="10691"/>
                </a:moveTo>
                <a:lnTo>
                  <a:pt x="10005" y="0"/>
                </a:lnTo>
                <a:cubicBezTo>
                  <a:pt x="10003" y="6756"/>
                  <a:pt x="9997" y="4344"/>
                  <a:pt x="9995" y="11100"/>
                </a:cubicBezTo>
                <a:lnTo>
                  <a:pt x="22" y="11100"/>
                </a:lnTo>
                <a:cubicBezTo>
                  <a:pt x="24" y="11045"/>
                  <a:pt x="-2" y="10746"/>
                  <a:pt x="0" y="10691"/>
                </a:cubicBezTo>
                <a:close/>
              </a:path>
            </a:pathLst>
          </a:custGeom>
          <a:solidFill>
            <a:srgbClr val="E6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Title 1"/>
          <p:cNvSpPr>
            <a:spLocks noGrp="1"/>
          </p:cNvSpPr>
          <p:nvPr>
            <p:ph type="title"/>
          </p:nvPr>
        </p:nvSpPr>
        <p:spPr>
          <a:xfrm>
            <a:off x="1792288" y="1654629"/>
            <a:ext cx="6194716" cy="710027"/>
          </a:xfrm>
          <a:solidFill>
            <a:srgbClr val="F2F2F2">
              <a:alpha val="50196"/>
            </a:srgbClr>
          </a:solidFill>
        </p:spPr>
        <p:txBody>
          <a:bodyPr anchor="ctr"/>
          <a:lstStyle>
            <a:lvl1pPr algn="l">
              <a:defRPr sz="2000" b="1">
                <a:solidFill>
                  <a:schemeClr val="tx1"/>
                </a:solidFill>
              </a:defRPr>
            </a:lvl1pPr>
          </a:lstStyle>
          <a:p>
            <a:r>
              <a:rPr lang="en-US" dirty="0"/>
              <a:t>Click to edit Master title style</a:t>
            </a:r>
          </a:p>
        </p:txBody>
      </p:sp>
    </p:spTree>
    <p:extLst>
      <p:ext uri="{BB962C8B-B14F-4D97-AF65-F5344CB8AC3E}">
        <p14:creationId xmlns:p14="http://schemas.microsoft.com/office/powerpoint/2010/main" val="41253994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00150" y="204786"/>
            <a:ext cx="2265366" cy="1198563"/>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883298"/>
            <a:ext cx="5111750" cy="3711326"/>
          </a:xfrm>
        </p:spPr>
        <p:txBody>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03350"/>
            <a:ext cx="3008313" cy="3191274"/>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lvl1pPr>
              <a:defRPr/>
            </a:lvl1pPr>
          </a:lstStyle>
          <a:p>
            <a:pPr>
              <a:defRPr/>
            </a:pPr>
            <a:fld id="{BD3CC265-89C7-C24E-8216-BB9298A519CC}" type="datetimeFigureOut">
              <a:rPr lang="en-US"/>
              <a:pPr>
                <a:defRPr/>
              </a:pPr>
              <a:t>8/6/2020</a:t>
            </a:fld>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FEDFDE1A-49C5-AD4F-849C-C9DD436E09F2}" type="slidenum">
              <a:rPr lang="en-US"/>
              <a:pPr>
                <a:defRPr/>
              </a:pPr>
              <a:t>‹#›</a:t>
            </a:fld>
            <a:endParaRPr lang="en-US" dirty="0">
              <a:solidFill>
                <a:schemeClr val="accent3">
                  <a:shade val="75000"/>
                </a:schemeClr>
              </a:solidFill>
            </a:endParaRPr>
          </a:p>
        </p:txBody>
      </p:sp>
    </p:spTree>
    <p:extLst>
      <p:ext uri="{BB962C8B-B14F-4D97-AF65-F5344CB8AC3E}">
        <p14:creationId xmlns:p14="http://schemas.microsoft.com/office/powerpoint/2010/main" val="5994972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8B8E761-5C74-DC44-923E-5E8CA4830CB3}" type="datetimeFigureOut">
              <a:rPr lang="en-US"/>
              <a:pPr>
                <a:defRPr/>
              </a:pPr>
              <a:t>8/6/2020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38BABC4-FC29-5540-9439-1493A9ED3F62}" type="slidenum">
              <a:rPr lang="en-US"/>
              <a:pPr>
                <a:defRPr/>
              </a:pPr>
              <a:t>‹#›</a:t>
            </a:fld>
            <a:endParaRPr lang="en-US"/>
          </a:p>
        </p:txBody>
      </p:sp>
    </p:spTree>
    <p:extLst>
      <p:ext uri="{BB962C8B-B14F-4D97-AF65-F5344CB8AC3E}">
        <p14:creationId xmlns:p14="http://schemas.microsoft.com/office/powerpoint/2010/main" val="5365890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65B5CA93-3E5D-DD4E-9DB8-A245E7B285A0}" type="datetimeFigureOut">
              <a:rPr lang="en-US"/>
              <a:pPr>
                <a:defRPr/>
              </a:pPr>
              <a:t>8/6/2020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82EE08A-8698-4A48-8BB3-8EFC49ED5671}" type="slidenum">
              <a:rPr lang="en-US"/>
              <a:pPr>
                <a:defRPr/>
              </a:pPr>
              <a:t>‹#›</a:t>
            </a:fld>
            <a:endParaRPr lang="en-US"/>
          </a:p>
        </p:txBody>
      </p:sp>
    </p:spTree>
    <p:extLst>
      <p:ext uri="{BB962C8B-B14F-4D97-AF65-F5344CB8AC3E}">
        <p14:creationId xmlns:p14="http://schemas.microsoft.com/office/powerpoint/2010/main" val="30206719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63215" y="248816"/>
            <a:ext cx="7596609" cy="783772"/>
          </a:xfrm>
        </p:spPr>
        <p:txBody>
          <a:bodyPr/>
          <a:lstStyle/>
          <a:p>
            <a:r>
              <a:rPr lang="en-US"/>
              <a:t>Click to edit Master title style</a:t>
            </a:r>
            <a:endParaRPr lang="en-GB"/>
          </a:p>
        </p:txBody>
      </p:sp>
      <p:sp>
        <p:nvSpPr>
          <p:cNvPr id="3" name="Text Placeholder 2"/>
          <p:cNvSpPr>
            <a:spLocks noGrp="1"/>
          </p:cNvSpPr>
          <p:nvPr>
            <p:ph type="body" sz="half" idx="1"/>
          </p:nvPr>
        </p:nvSpPr>
        <p:spPr>
          <a:xfrm>
            <a:off x="661988" y="1416772"/>
            <a:ext cx="3827462" cy="314086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1850" y="1402413"/>
            <a:ext cx="3827463" cy="314086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953497890"/>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47869" y="1468016"/>
            <a:ext cx="8238931" cy="31262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8C2560D-EC28-3B41-86E8-18F1CE0113B4}" type="datetimeFigureOut">
              <a:rPr lang="en-US" smtClean="0"/>
              <a:t>8/6/2020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35513617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Heading+Criteri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Date Placeholder 2"/>
          <p:cNvSpPr>
            <a:spLocks noGrp="1"/>
          </p:cNvSpPr>
          <p:nvPr>
            <p:ph type="dt" sz="half" idx="10"/>
          </p:nvPr>
        </p:nvSpPr>
        <p:spPr/>
        <p:txBody>
          <a:bodyPr/>
          <a:lstStyle/>
          <a:p>
            <a:pPr>
              <a:defRPr/>
            </a:pPr>
            <a:fld id="{711FDCB8-1726-9043-A9F0-A923FAC019F9}" type="datetimeFigureOut">
              <a:rPr lang="en-US" smtClean="0"/>
              <a:pPr>
                <a:defRPr/>
              </a:pPr>
              <a:t>8/6/2020</a:t>
            </a:fld>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D1039748-99A2-BC4B-AD3E-5F8BDED55CD2}" type="slidenum">
              <a:rPr lang="en-US" smtClean="0"/>
              <a:pPr>
                <a:defRPr/>
              </a:pPr>
              <a:t>‹#›</a:t>
            </a:fld>
            <a:endParaRPr lang="en-US"/>
          </a:p>
        </p:txBody>
      </p:sp>
      <p:sp>
        <p:nvSpPr>
          <p:cNvPr id="7" name="Text Placeholder 6"/>
          <p:cNvSpPr>
            <a:spLocks noGrp="1"/>
          </p:cNvSpPr>
          <p:nvPr>
            <p:ph type="body" sz="quarter" idx="13" hasCustomPrompt="1"/>
          </p:nvPr>
        </p:nvSpPr>
        <p:spPr>
          <a:xfrm>
            <a:off x="1268962" y="1012862"/>
            <a:ext cx="7418387" cy="617343"/>
          </a:xfrm>
        </p:spPr>
        <p:txBody>
          <a:bodyPr/>
          <a:lstStyle>
            <a:lvl1pPr marL="0" indent="0">
              <a:buNone/>
              <a:defRPr sz="1200" i="1"/>
            </a:lvl1pPr>
          </a:lstStyle>
          <a:p>
            <a:pPr lvl="0"/>
            <a:r>
              <a:rPr lang="en-US" dirty="0"/>
              <a:t>Edit Criteria text styles</a:t>
            </a:r>
          </a:p>
        </p:txBody>
      </p:sp>
      <p:sp>
        <p:nvSpPr>
          <p:cNvPr id="9" name="Text Placeholder 8"/>
          <p:cNvSpPr>
            <a:spLocks noGrp="1"/>
          </p:cNvSpPr>
          <p:nvPr>
            <p:ph type="body" sz="quarter" idx="14"/>
          </p:nvPr>
        </p:nvSpPr>
        <p:spPr>
          <a:xfrm>
            <a:off x="472751" y="1698625"/>
            <a:ext cx="8214047" cy="30686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9096338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40275"/>
            <a:ext cx="4040188" cy="47982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457200" y="2020101"/>
            <a:ext cx="4040188" cy="257452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4027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45028" y="2020100"/>
            <a:ext cx="4041775" cy="257452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3"/>
          <p:cNvSpPr>
            <a:spLocks noGrp="1"/>
          </p:cNvSpPr>
          <p:nvPr>
            <p:ph type="dt" sz="half" idx="10"/>
          </p:nvPr>
        </p:nvSpPr>
        <p:spPr/>
        <p:txBody>
          <a:bodyPr/>
          <a:lstStyle>
            <a:lvl1pPr>
              <a:defRPr/>
            </a:lvl1pPr>
          </a:lstStyle>
          <a:p>
            <a:pPr>
              <a:defRPr/>
            </a:pPr>
            <a:fld id="{D770B648-E6D1-7841-9DD1-12E54B4D660E}" type="datetimeFigureOut">
              <a:rPr lang="en-US"/>
              <a:pPr>
                <a:defRPr/>
              </a:pPr>
              <a:t>8/6/2020</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EDD7C470-6FFC-A945-B446-5F87FF304275}" type="slidenum">
              <a:rPr lang="en-US"/>
              <a:pPr>
                <a:defRPr/>
              </a:pPr>
              <a:t>‹#›</a:t>
            </a:fld>
            <a:endParaRPr lang="en-US"/>
          </a:p>
        </p:txBody>
      </p:sp>
    </p:spTree>
    <p:extLst>
      <p:ext uri="{BB962C8B-B14F-4D97-AF65-F5344CB8AC3E}">
        <p14:creationId xmlns:p14="http://schemas.microsoft.com/office/powerpoint/2010/main" val="15458635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457200" y="1443135"/>
            <a:ext cx="4038600" cy="3151488"/>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443135"/>
            <a:ext cx="4038600" cy="3151488"/>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195E23C-80FB-7341-80B1-666C3C778A10}" type="datetimeFigureOut">
              <a:rPr lang="en-US"/>
              <a:pPr>
                <a:defRPr/>
              </a:pPr>
              <a:t>8/6/2020</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F124BA0-4090-254B-8440-85A1C1B72F75}" type="slidenum">
              <a:rPr lang="en-US"/>
              <a:pPr>
                <a:defRPr/>
              </a:pPr>
              <a:t>‹#›</a:t>
            </a:fld>
            <a:endParaRPr lang="en-US"/>
          </a:p>
        </p:txBody>
      </p:sp>
    </p:spTree>
    <p:extLst>
      <p:ext uri="{BB962C8B-B14F-4D97-AF65-F5344CB8AC3E}">
        <p14:creationId xmlns:p14="http://schemas.microsoft.com/office/powerpoint/2010/main" val="14877351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06ACC8A7-B2E7-FD48-80A5-7BD992ECCF01}" type="datetimeFigureOut">
              <a:rPr lang="en-US"/>
              <a:pPr>
                <a:defRPr/>
              </a:pPr>
              <a:t>8/6/2020</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4C282BCF-5FB8-1B44-822E-78E8801AF865}" type="slidenum">
              <a:rPr lang="en-US"/>
              <a:pPr>
                <a:defRPr/>
              </a:pPr>
              <a:t>‹#›</a:t>
            </a:fld>
            <a:endParaRPr lang="en-US"/>
          </a:p>
        </p:txBody>
      </p:sp>
    </p:spTree>
    <p:extLst>
      <p:ext uri="{BB962C8B-B14F-4D97-AF65-F5344CB8AC3E}">
        <p14:creationId xmlns:p14="http://schemas.microsoft.com/office/powerpoint/2010/main" val="6019101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2" name="Picture 6" descr="EA_logo.eps"/>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4663" y="455613"/>
            <a:ext cx="693737" cy="898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Manual Input 6"/>
          <p:cNvSpPr/>
          <p:nvPr userDrawn="1"/>
        </p:nvSpPr>
        <p:spPr>
          <a:xfrm rot="10800000" flipH="1">
            <a:off x="-25400" y="0"/>
            <a:ext cx="9185275" cy="911225"/>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5"/>
              <a:gd name="connsiteY0" fmla="*/ 12144 h 20144"/>
              <a:gd name="connsiteX1" fmla="*/ 10005 w 10005"/>
              <a:gd name="connsiteY1" fmla="*/ 0 h 20144"/>
              <a:gd name="connsiteX2" fmla="*/ 10000 w 10005"/>
              <a:gd name="connsiteY2" fmla="*/ 20144 h 20144"/>
              <a:gd name="connsiteX3" fmla="*/ 0 w 10005"/>
              <a:gd name="connsiteY3" fmla="*/ 20144 h 20144"/>
              <a:gd name="connsiteX4" fmla="*/ 0 w 10005"/>
              <a:gd name="connsiteY4" fmla="*/ 12144 h 20144"/>
              <a:gd name="connsiteX0" fmla="*/ 5 w 10005"/>
              <a:gd name="connsiteY0" fmla="*/ 19980 h 20144"/>
              <a:gd name="connsiteX1" fmla="*/ 10005 w 10005"/>
              <a:gd name="connsiteY1" fmla="*/ 0 h 20144"/>
              <a:gd name="connsiteX2" fmla="*/ 10000 w 10005"/>
              <a:gd name="connsiteY2" fmla="*/ 20144 h 20144"/>
              <a:gd name="connsiteX3" fmla="*/ 0 w 10005"/>
              <a:gd name="connsiteY3" fmla="*/ 20144 h 20144"/>
              <a:gd name="connsiteX4" fmla="*/ 5 w 10005"/>
              <a:gd name="connsiteY4" fmla="*/ 19980 h 20144"/>
              <a:gd name="connsiteX0" fmla="*/ 0 w 10044"/>
              <a:gd name="connsiteY0" fmla="*/ 20284 h 20291"/>
              <a:gd name="connsiteX1" fmla="*/ 10044 w 10044"/>
              <a:gd name="connsiteY1" fmla="*/ 0 h 20291"/>
              <a:gd name="connsiteX2" fmla="*/ 10039 w 10044"/>
              <a:gd name="connsiteY2" fmla="*/ 20144 h 20291"/>
              <a:gd name="connsiteX3" fmla="*/ 39 w 10044"/>
              <a:gd name="connsiteY3" fmla="*/ 20144 h 20291"/>
              <a:gd name="connsiteX4" fmla="*/ 0 w 10044"/>
              <a:gd name="connsiteY4" fmla="*/ 20284 h 20291"/>
              <a:gd name="connsiteX0" fmla="*/ 5 w 10005"/>
              <a:gd name="connsiteY0" fmla="*/ 19737 h 20144"/>
              <a:gd name="connsiteX1" fmla="*/ 10005 w 10005"/>
              <a:gd name="connsiteY1" fmla="*/ 0 h 20144"/>
              <a:gd name="connsiteX2" fmla="*/ 10000 w 10005"/>
              <a:gd name="connsiteY2" fmla="*/ 20144 h 20144"/>
              <a:gd name="connsiteX3" fmla="*/ 0 w 10005"/>
              <a:gd name="connsiteY3" fmla="*/ 20144 h 20144"/>
              <a:gd name="connsiteX4" fmla="*/ 5 w 10005"/>
              <a:gd name="connsiteY4" fmla="*/ 19737 h 20144"/>
              <a:gd name="connsiteX0" fmla="*/ 0 w 10027"/>
              <a:gd name="connsiteY0" fmla="*/ 19737 h 20144"/>
              <a:gd name="connsiteX1" fmla="*/ 10027 w 10027"/>
              <a:gd name="connsiteY1" fmla="*/ 0 h 20144"/>
              <a:gd name="connsiteX2" fmla="*/ 10022 w 10027"/>
              <a:gd name="connsiteY2" fmla="*/ 20144 h 20144"/>
              <a:gd name="connsiteX3" fmla="*/ 22 w 10027"/>
              <a:gd name="connsiteY3" fmla="*/ 20144 h 20144"/>
              <a:gd name="connsiteX4" fmla="*/ 0 w 10027"/>
              <a:gd name="connsiteY4" fmla="*/ 19737 h 20144"/>
              <a:gd name="connsiteX0" fmla="*/ 0 w 10027"/>
              <a:gd name="connsiteY0" fmla="*/ 9532 h 9939"/>
              <a:gd name="connsiteX1" fmla="*/ 10027 w 10027"/>
              <a:gd name="connsiteY1" fmla="*/ 0 h 9939"/>
              <a:gd name="connsiteX2" fmla="*/ 10022 w 10027"/>
              <a:gd name="connsiteY2" fmla="*/ 9939 h 9939"/>
              <a:gd name="connsiteX3" fmla="*/ 22 w 10027"/>
              <a:gd name="connsiteY3" fmla="*/ 9939 h 9939"/>
              <a:gd name="connsiteX4" fmla="*/ 0 w 10027"/>
              <a:gd name="connsiteY4" fmla="*/ 9532 h 9939"/>
              <a:gd name="connsiteX0" fmla="*/ 0 w 10005"/>
              <a:gd name="connsiteY0" fmla="*/ 10691 h 11100"/>
              <a:gd name="connsiteX1" fmla="*/ 10005 w 10005"/>
              <a:gd name="connsiteY1" fmla="*/ 0 h 11100"/>
              <a:gd name="connsiteX2" fmla="*/ 9995 w 10005"/>
              <a:gd name="connsiteY2" fmla="*/ 11100 h 11100"/>
              <a:gd name="connsiteX3" fmla="*/ 22 w 10005"/>
              <a:gd name="connsiteY3" fmla="*/ 11100 h 11100"/>
              <a:gd name="connsiteX4" fmla="*/ 0 w 10005"/>
              <a:gd name="connsiteY4" fmla="*/ 10691 h 11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5" h="11100">
                <a:moveTo>
                  <a:pt x="0" y="10691"/>
                </a:moveTo>
                <a:lnTo>
                  <a:pt x="10005" y="0"/>
                </a:lnTo>
                <a:cubicBezTo>
                  <a:pt x="10003" y="6756"/>
                  <a:pt x="9997" y="4344"/>
                  <a:pt x="9995" y="11100"/>
                </a:cubicBezTo>
                <a:lnTo>
                  <a:pt x="22" y="11100"/>
                </a:lnTo>
                <a:cubicBezTo>
                  <a:pt x="24" y="11045"/>
                  <a:pt x="-2" y="10746"/>
                  <a:pt x="0" y="10691"/>
                </a:cubicBezTo>
                <a:close/>
              </a:path>
            </a:pathLst>
          </a:custGeom>
          <a:solidFill>
            <a:srgbClr val="E6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Tree>
    <p:extLst>
      <p:ext uri="{BB962C8B-B14F-4D97-AF65-F5344CB8AC3E}">
        <p14:creationId xmlns:p14="http://schemas.microsoft.com/office/powerpoint/2010/main" val="22785911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stretch>
            <a:fillRect/>
          </a:stretch>
        </p:blipFill>
        <p:spPr>
          <a:xfrm>
            <a:off x="0" y="0"/>
            <a:ext cx="9616751" cy="5540901"/>
          </a:xfrm>
          <a:prstGeom prst="rect">
            <a:avLst/>
          </a:prstGeom>
        </p:spPr>
      </p:pic>
      <p:sp>
        <p:nvSpPr>
          <p:cNvPr id="5" name="TextBox 4"/>
          <p:cNvSpPr txBox="1">
            <a:spLocks noChangeArrowheads="1"/>
          </p:cNvSpPr>
          <p:nvPr userDrawn="1"/>
        </p:nvSpPr>
        <p:spPr bwMode="auto">
          <a:xfrm>
            <a:off x="1366838" y="1962150"/>
            <a:ext cx="3913187" cy="2103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defRPr/>
            </a:pPr>
            <a:r>
              <a:rPr lang="en-GB" sz="2800" baseline="30000">
                <a:solidFill>
                  <a:srgbClr val="FFFFFF"/>
                </a:solidFill>
                <a:latin typeface="Lato Light" charset="0"/>
                <a:cs typeface="Lato Light" charset="0"/>
              </a:rPr>
              <a:t>Engineers Australia is the trusted voice of the profession. We are the global home for engineering professionals renowned as leaders </a:t>
            </a:r>
            <a:br>
              <a:rPr lang="en-GB" sz="2800" baseline="30000">
                <a:solidFill>
                  <a:srgbClr val="FFFFFF"/>
                </a:solidFill>
                <a:latin typeface="Lato Light" charset="0"/>
                <a:cs typeface="Lato Light" charset="0"/>
              </a:rPr>
            </a:br>
            <a:r>
              <a:rPr lang="en-GB" sz="2800" baseline="30000">
                <a:solidFill>
                  <a:srgbClr val="FFFFFF"/>
                </a:solidFill>
                <a:latin typeface="Lato Light" charset="0"/>
                <a:cs typeface="Lato Light" charset="0"/>
              </a:rPr>
              <a:t>in shaping a sustainable world.</a:t>
            </a:r>
          </a:p>
          <a:p>
            <a:pPr>
              <a:defRPr/>
            </a:pPr>
            <a:endParaRPr lang="en-GB" sz="2800" baseline="30000">
              <a:solidFill>
                <a:srgbClr val="FFFFFF"/>
              </a:solidFill>
              <a:latin typeface="Lato Regular" charset="0"/>
              <a:cs typeface="Lato Regular" charset="0"/>
            </a:endParaRPr>
          </a:p>
          <a:p>
            <a:pPr>
              <a:defRPr/>
            </a:pPr>
            <a:r>
              <a:rPr lang="en-GB" sz="2800" baseline="30000">
                <a:solidFill>
                  <a:srgbClr val="FFFFFF"/>
                </a:solidFill>
                <a:latin typeface="Lato Regular" charset="0"/>
                <a:cs typeface="Lato Regular" charset="0"/>
              </a:rPr>
              <a:t>engineersaustralia.org.au</a:t>
            </a:r>
          </a:p>
        </p:txBody>
      </p:sp>
    </p:spTree>
    <p:extLst>
      <p:ext uri="{BB962C8B-B14F-4D97-AF65-F5344CB8AC3E}">
        <p14:creationId xmlns:p14="http://schemas.microsoft.com/office/powerpoint/2010/main" val="38631413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680F42D9-759A-674E-8FAD-E082BAFE9F50}" type="datetimeFigureOut">
              <a:rPr lang="en-US"/>
              <a:pPr>
                <a:defRPr/>
              </a:pPr>
              <a:t>8/6/2020</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01DFD89A-3016-6648-B997-7309854F7A8D}" type="slidenum">
              <a:rPr lang="en-US"/>
              <a:pPr>
                <a:defRPr/>
              </a:pPr>
              <a:t>‹#›</a:t>
            </a:fld>
            <a:endParaRPr lang="en-US"/>
          </a:p>
        </p:txBody>
      </p:sp>
    </p:spTree>
    <p:extLst>
      <p:ext uri="{BB962C8B-B14F-4D97-AF65-F5344CB8AC3E}">
        <p14:creationId xmlns:p14="http://schemas.microsoft.com/office/powerpoint/2010/main" val="37666414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em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7" name="Text Placeholder 2"/>
          <p:cNvSpPr>
            <a:spLocks noGrp="1"/>
          </p:cNvSpPr>
          <p:nvPr>
            <p:ph type="body" idx="1"/>
          </p:nvPr>
        </p:nvSpPr>
        <p:spPr bwMode="auto">
          <a:xfrm>
            <a:off x="457200" y="1468016"/>
            <a:ext cx="8229600" cy="312620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4767263"/>
            <a:ext cx="2133600" cy="274637"/>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ea typeface="+mn-ea"/>
                <a:cs typeface="+mn-cs"/>
              </a:defRPr>
            </a:lvl1pPr>
          </a:lstStyle>
          <a:p>
            <a:pPr>
              <a:defRPr/>
            </a:pPr>
            <a:fld id="{711FDCB8-1726-9043-A9F0-A923FAC019F9}" type="datetimeFigureOut">
              <a:rPr lang="en-US"/>
              <a:pPr>
                <a:defRPr/>
              </a:pPr>
              <a:t>8/6/2020</a:t>
            </a:fld>
            <a:endParaRPr lang="en-US"/>
          </a:p>
        </p:txBody>
      </p:sp>
      <p:sp>
        <p:nvSpPr>
          <p:cNvPr id="5" name="Footer Placeholder 4"/>
          <p:cNvSpPr>
            <a:spLocks noGrp="1"/>
          </p:cNvSpPr>
          <p:nvPr>
            <p:ph type="ftr" sz="quarter" idx="3"/>
          </p:nvPr>
        </p:nvSpPr>
        <p:spPr>
          <a:xfrm>
            <a:off x="3124200" y="4767263"/>
            <a:ext cx="2895600" cy="274637"/>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4767263"/>
            <a:ext cx="2133600" cy="274637"/>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ea typeface="+mn-ea"/>
                <a:cs typeface="+mn-cs"/>
              </a:defRPr>
            </a:lvl1pPr>
          </a:lstStyle>
          <a:p>
            <a:pPr>
              <a:defRPr/>
            </a:pPr>
            <a:fld id="{D1039748-99A2-BC4B-AD3E-5F8BDED55CD2}" type="slidenum">
              <a:rPr lang="en-US"/>
              <a:pPr>
                <a:defRPr/>
              </a:pPr>
              <a:t>‹#›</a:t>
            </a:fld>
            <a:endParaRPr lang="en-US"/>
          </a:p>
        </p:txBody>
      </p:sp>
      <p:sp>
        <p:nvSpPr>
          <p:cNvPr id="8" name="Manual Input 6"/>
          <p:cNvSpPr/>
          <p:nvPr userDrawn="1"/>
        </p:nvSpPr>
        <p:spPr>
          <a:xfrm rot="10800000" flipH="1">
            <a:off x="-25400" y="0"/>
            <a:ext cx="9185275" cy="911225"/>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5"/>
              <a:gd name="connsiteY0" fmla="*/ 12144 h 20144"/>
              <a:gd name="connsiteX1" fmla="*/ 10005 w 10005"/>
              <a:gd name="connsiteY1" fmla="*/ 0 h 20144"/>
              <a:gd name="connsiteX2" fmla="*/ 10000 w 10005"/>
              <a:gd name="connsiteY2" fmla="*/ 20144 h 20144"/>
              <a:gd name="connsiteX3" fmla="*/ 0 w 10005"/>
              <a:gd name="connsiteY3" fmla="*/ 20144 h 20144"/>
              <a:gd name="connsiteX4" fmla="*/ 0 w 10005"/>
              <a:gd name="connsiteY4" fmla="*/ 12144 h 20144"/>
              <a:gd name="connsiteX0" fmla="*/ 5 w 10005"/>
              <a:gd name="connsiteY0" fmla="*/ 19980 h 20144"/>
              <a:gd name="connsiteX1" fmla="*/ 10005 w 10005"/>
              <a:gd name="connsiteY1" fmla="*/ 0 h 20144"/>
              <a:gd name="connsiteX2" fmla="*/ 10000 w 10005"/>
              <a:gd name="connsiteY2" fmla="*/ 20144 h 20144"/>
              <a:gd name="connsiteX3" fmla="*/ 0 w 10005"/>
              <a:gd name="connsiteY3" fmla="*/ 20144 h 20144"/>
              <a:gd name="connsiteX4" fmla="*/ 5 w 10005"/>
              <a:gd name="connsiteY4" fmla="*/ 19980 h 20144"/>
              <a:gd name="connsiteX0" fmla="*/ 0 w 10044"/>
              <a:gd name="connsiteY0" fmla="*/ 20284 h 20291"/>
              <a:gd name="connsiteX1" fmla="*/ 10044 w 10044"/>
              <a:gd name="connsiteY1" fmla="*/ 0 h 20291"/>
              <a:gd name="connsiteX2" fmla="*/ 10039 w 10044"/>
              <a:gd name="connsiteY2" fmla="*/ 20144 h 20291"/>
              <a:gd name="connsiteX3" fmla="*/ 39 w 10044"/>
              <a:gd name="connsiteY3" fmla="*/ 20144 h 20291"/>
              <a:gd name="connsiteX4" fmla="*/ 0 w 10044"/>
              <a:gd name="connsiteY4" fmla="*/ 20284 h 20291"/>
              <a:gd name="connsiteX0" fmla="*/ 5 w 10005"/>
              <a:gd name="connsiteY0" fmla="*/ 19737 h 20144"/>
              <a:gd name="connsiteX1" fmla="*/ 10005 w 10005"/>
              <a:gd name="connsiteY1" fmla="*/ 0 h 20144"/>
              <a:gd name="connsiteX2" fmla="*/ 10000 w 10005"/>
              <a:gd name="connsiteY2" fmla="*/ 20144 h 20144"/>
              <a:gd name="connsiteX3" fmla="*/ 0 w 10005"/>
              <a:gd name="connsiteY3" fmla="*/ 20144 h 20144"/>
              <a:gd name="connsiteX4" fmla="*/ 5 w 10005"/>
              <a:gd name="connsiteY4" fmla="*/ 19737 h 20144"/>
              <a:gd name="connsiteX0" fmla="*/ 0 w 10027"/>
              <a:gd name="connsiteY0" fmla="*/ 19737 h 20144"/>
              <a:gd name="connsiteX1" fmla="*/ 10027 w 10027"/>
              <a:gd name="connsiteY1" fmla="*/ 0 h 20144"/>
              <a:gd name="connsiteX2" fmla="*/ 10022 w 10027"/>
              <a:gd name="connsiteY2" fmla="*/ 20144 h 20144"/>
              <a:gd name="connsiteX3" fmla="*/ 22 w 10027"/>
              <a:gd name="connsiteY3" fmla="*/ 20144 h 20144"/>
              <a:gd name="connsiteX4" fmla="*/ 0 w 10027"/>
              <a:gd name="connsiteY4" fmla="*/ 19737 h 20144"/>
              <a:gd name="connsiteX0" fmla="*/ 0 w 10027"/>
              <a:gd name="connsiteY0" fmla="*/ 9532 h 9939"/>
              <a:gd name="connsiteX1" fmla="*/ 10027 w 10027"/>
              <a:gd name="connsiteY1" fmla="*/ 0 h 9939"/>
              <a:gd name="connsiteX2" fmla="*/ 10022 w 10027"/>
              <a:gd name="connsiteY2" fmla="*/ 9939 h 9939"/>
              <a:gd name="connsiteX3" fmla="*/ 22 w 10027"/>
              <a:gd name="connsiteY3" fmla="*/ 9939 h 9939"/>
              <a:gd name="connsiteX4" fmla="*/ 0 w 10027"/>
              <a:gd name="connsiteY4" fmla="*/ 9532 h 9939"/>
              <a:gd name="connsiteX0" fmla="*/ 0 w 10005"/>
              <a:gd name="connsiteY0" fmla="*/ 10691 h 11100"/>
              <a:gd name="connsiteX1" fmla="*/ 10005 w 10005"/>
              <a:gd name="connsiteY1" fmla="*/ 0 h 11100"/>
              <a:gd name="connsiteX2" fmla="*/ 9995 w 10005"/>
              <a:gd name="connsiteY2" fmla="*/ 11100 h 11100"/>
              <a:gd name="connsiteX3" fmla="*/ 22 w 10005"/>
              <a:gd name="connsiteY3" fmla="*/ 11100 h 11100"/>
              <a:gd name="connsiteX4" fmla="*/ 0 w 10005"/>
              <a:gd name="connsiteY4" fmla="*/ 10691 h 11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5" h="11100">
                <a:moveTo>
                  <a:pt x="0" y="10691"/>
                </a:moveTo>
                <a:lnTo>
                  <a:pt x="10005" y="0"/>
                </a:lnTo>
                <a:cubicBezTo>
                  <a:pt x="10003" y="6756"/>
                  <a:pt x="9997" y="4344"/>
                  <a:pt x="9995" y="11100"/>
                </a:cubicBezTo>
                <a:lnTo>
                  <a:pt x="22" y="11100"/>
                </a:lnTo>
                <a:cubicBezTo>
                  <a:pt x="24" y="11045"/>
                  <a:pt x="-2" y="10746"/>
                  <a:pt x="0" y="10691"/>
                </a:cubicBezTo>
                <a:close/>
              </a:path>
            </a:pathLst>
          </a:custGeom>
          <a:solidFill>
            <a:srgbClr val="E6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26" name="Title Placeholder 1"/>
          <p:cNvSpPr>
            <a:spLocks noGrp="1"/>
          </p:cNvSpPr>
          <p:nvPr>
            <p:ph type="title"/>
          </p:nvPr>
        </p:nvSpPr>
        <p:spPr bwMode="auto">
          <a:xfrm>
            <a:off x="1268962" y="542132"/>
            <a:ext cx="7417837" cy="4556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pic>
        <p:nvPicPr>
          <p:cNvPr id="7" name="Picture 6" descr="EA_logo.eps"/>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474663" y="455613"/>
            <a:ext cx="693737" cy="898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93490" r:id="rId1"/>
    <p:sldLayoutId id="2147493498" r:id="rId2"/>
    <p:sldLayoutId id="2147493500" r:id="rId3"/>
    <p:sldLayoutId id="2147493487" r:id="rId4"/>
    <p:sldLayoutId id="2147493486" r:id="rId5"/>
    <p:sldLayoutId id="2147493488" r:id="rId6"/>
    <p:sldLayoutId id="2147493494" r:id="rId7"/>
    <p:sldLayoutId id="2147493495" r:id="rId8"/>
    <p:sldLayoutId id="2147493489" r:id="rId9"/>
    <p:sldLayoutId id="2147493496" r:id="rId10"/>
    <p:sldLayoutId id="2147493491" r:id="rId11"/>
    <p:sldLayoutId id="2147493492" r:id="rId12"/>
    <p:sldLayoutId id="2147493499" r:id="rId13"/>
  </p:sldLayoutIdLst>
  <p:txStyles>
    <p:titleStyle>
      <a:lvl1pPr algn="l" defTabSz="457200" rtl="0" eaLnBrk="1" fontAlgn="base" hangingPunct="1">
        <a:spcBef>
          <a:spcPct val="0"/>
        </a:spcBef>
        <a:spcAft>
          <a:spcPct val="0"/>
        </a:spcAft>
        <a:defRPr sz="2400" b="1" kern="1200">
          <a:solidFill>
            <a:schemeClr val="tx1"/>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sz="16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16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16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16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27.png"/><Relationship Id="rId5" Type="http://schemas.openxmlformats.org/officeDocument/2006/relationships/image" Target="../media/image26.jpeg"/><Relationship Id="rId4" Type="http://schemas.openxmlformats.org/officeDocument/2006/relationships/image" Target="../media/image25.jpeg"/></Relationships>
</file>

<file path=ppt/slides/_rels/slide1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30.jpg"/></Relationships>
</file>

<file path=ppt/slides/_rels/slide1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32.jpeg"/></Relationships>
</file>

<file path=ppt/slides/_rels/slide1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34.jpeg"/></Relationships>
</file>

<file path=ppt/slides/_rels/slide1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36.jpeg"/></Relationships>
</file>

<file path=ppt/slides/_rels/slide1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40.jpeg"/></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42.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6.xml"/><Relationship Id="rId1" Type="http://schemas.openxmlformats.org/officeDocument/2006/relationships/slideLayout" Target="../slideLayouts/slideLayout3.xml"/><Relationship Id="rId5" Type="http://schemas.openxmlformats.org/officeDocument/2006/relationships/image" Target="../media/image45.jpeg"/><Relationship Id="rId4" Type="http://schemas.openxmlformats.org/officeDocument/2006/relationships/image" Target="../media/image44.jpeg"/></Relationships>
</file>

<file path=ppt/slides/_rels/slide2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47.jpeg"/></Relationships>
</file>

<file path=ppt/slides/_rels/slide2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8.xml"/><Relationship Id="rId1" Type="http://schemas.openxmlformats.org/officeDocument/2006/relationships/slideLayout" Target="../slideLayouts/slideLayout3.xml"/><Relationship Id="rId5" Type="http://schemas.openxmlformats.org/officeDocument/2006/relationships/image" Target="../media/image50.png"/><Relationship Id="rId4" Type="http://schemas.openxmlformats.org/officeDocument/2006/relationships/image" Target="../media/image49.jpg"/></Relationships>
</file>

<file path=ppt/slides/_rels/slide23.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52.emf"/></Relationships>
</file>

<file path=ppt/slides/_rels/slide24.xml.rels><?xml version="1.0" encoding="UTF-8" standalone="yes"?>
<Relationships xmlns="http://schemas.openxmlformats.org/package/2006/relationships"><Relationship Id="rId3" Type="http://schemas.openxmlformats.org/officeDocument/2006/relationships/image" Target="../media/image53.jpeg"/><Relationship Id="rId7" Type="http://schemas.openxmlformats.org/officeDocument/2006/relationships/image" Target="../media/image57.jpeg"/><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56.jpeg"/><Relationship Id="rId5" Type="http://schemas.openxmlformats.org/officeDocument/2006/relationships/image" Target="../media/image55.png"/><Relationship Id="rId4" Type="http://schemas.openxmlformats.org/officeDocument/2006/relationships/image" Target="../media/image54.png"/></Relationships>
</file>

<file path=ppt/slides/_rels/slide2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59.jpeg"/></Relationships>
</file>

<file path=ppt/slides/_rels/slide2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61.jpeg"/></Relationships>
</file>

<file path=ppt/slides/_rels/slide2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3.xml"/><Relationship Id="rId1" Type="http://schemas.openxmlformats.org/officeDocument/2006/relationships/slideLayout" Target="../slideLayouts/slideLayout3.xml"/><Relationship Id="rId5" Type="http://schemas.openxmlformats.org/officeDocument/2006/relationships/image" Target="../media/image64.jpeg"/><Relationship Id="rId4" Type="http://schemas.openxmlformats.org/officeDocument/2006/relationships/image" Target="../media/image63.jpeg"/></Relationships>
</file>

<file path=ppt/slides/_rels/slide2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hyperlink" Target="https://www.youtube.com/watch?v=qq09VuGYE1E" TargetMode="External"/><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image" Target="../media/image66.png"/><Relationship Id="rId5" Type="http://schemas.openxmlformats.org/officeDocument/2006/relationships/hyperlink" Target="https://www.youtube.com/watch?v=Q69a_LiqC3s" TargetMode="External"/><Relationship Id="rId4" Type="http://schemas.openxmlformats.org/officeDocument/2006/relationships/hyperlink" Target="https://www.youtube.com/watch?v=nQsgbnTxZXs"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hyperlink" Target="https://www.ccaa.com.au/iMIS_Prod/CCAA/Public_Content/PUBLICATIONS/Technical_Publications/Notes/Technical_Note_76_-_Introduction_To_Roadbase_Products_And_Testing.aspx?WebsiteKey=4998d6ce-2791-4962-b1e2-6b717f54a8d3" TargetMode="External"/><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68.png"/></Relationships>
</file>

<file path=ppt/slides/_rels/slide32.xml.rels><?xml version="1.0" encoding="UTF-8" standalone="yes"?>
<Relationships xmlns="http://schemas.openxmlformats.org/package/2006/relationships"><Relationship Id="rId3" Type="http://schemas.openxmlformats.org/officeDocument/2006/relationships/hyperlink" Target="https://www.ccaa.com.au/iMIS_Prod/CCAA/Public_Content/PUBLICATIONS/Technical_Publications/Datasheets/The_supply_of_Moist_Roadbase_Materials.aspx?WebsiteKey=4998d6ce-2791-4962-b1e2-6b717f54a8d3" TargetMode="External"/><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image" Target="../media/image69.png"/></Relationships>
</file>

<file path=ppt/slides/_rels/slide33.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openxmlformats.org/officeDocument/2006/relationships/image" Target="../media/image71.jpe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2.xml"/><Relationship Id="rId1" Type="http://schemas.openxmlformats.org/officeDocument/2006/relationships/slideLayout" Target="../slideLayouts/slideLayout3.xml"/><Relationship Id="rId5" Type="http://schemas.openxmlformats.org/officeDocument/2006/relationships/image" Target="../media/image75.png"/><Relationship Id="rId4" Type="http://schemas.openxmlformats.org/officeDocument/2006/relationships/image" Target="../media/image74.png"/></Relationships>
</file>

<file path=ppt/slides/_rels/slide37.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33.xml"/><Relationship Id="rId1" Type="http://schemas.openxmlformats.org/officeDocument/2006/relationships/slideLayout" Target="../slideLayouts/slideLayout3.xml"/><Relationship Id="rId5" Type="http://schemas.openxmlformats.org/officeDocument/2006/relationships/image" Target="../media/image78.png"/><Relationship Id="rId4" Type="http://schemas.openxmlformats.org/officeDocument/2006/relationships/image" Target="../media/image77.jpeg"/></Relationships>
</file>

<file path=ppt/slides/_rels/slide3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4.xml"/><Relationship Id="rId1" Type="http://schemas.openxmlformats.org/officeDocument/2006/relationships/slideLayout" Target="../slideLayouts/slideLayout3.xml"/><Relationship Id="rId5" Type="http://schemas.openxmlformats.org/officeDocument/2006/relationships/image" Target="../media/image81.png"/><Relationship Id="rId4" Type="http://schemas.openxmlformats.org/officeDocument/2006/relationships/image" Target="../media/image80.png"/></Relationships>
</file>

<file path=ppt/slides/_rels/slide39.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35.xml"/><Relationship Id="rId1" Type="http://schemas.openxmlformats.org/officeDocument/2006/relationships/slideLayout" Target="../slideLayouts/slideLayout3.xml"/><Relationship Id="rId6" Type="http://schemas.openxmlformats.org/officeDocument/2006/relationships/image" Target="../media/image85.jpg"/><Relationship Id="rId5" Type="http://schemas.openxmlformats.org/officeDocument/2006/relationships/image" Target="../media/image84.png"/><Relationship Id="rId4" Type="http://schemas.openxmlformats.org/officeDocument/2006/relationships/image" Target="../media/image83.jpg"/></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jpg"/><Relationship Id="rId1" Type="http://schemas.openxmlformats.org/officeDocument/2006/relationships/slideLayout" Target="../slideLayouts/slideLayout6.xml"/><Relationship Id="rId4" Type="http://schemas.openxmlformats.org/officeDocument/2006/relationships/image" Target="../media/image88.png"/></Relationships>
</file>

<file path=ppt/slides/_rels/slide41.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6.xml"/><Relationship Id="rId4" Type="http://schemas.openxmlformats.org/officeDocument/2006/relationships/image" Target="../media/image93.png"/></Relationships>
</file>

<file path=ppt/slides/_rels/slide44.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8" Type="http://schemas.openxmlformats.org/officeDocument/2006/relationships/image" Target="../media/image19.jpg"/><Relationship Id="rId3" Type="http://schemas.openxmlformats.org/officeDocument/2006/relationships/image" Target="../media/image14.jpeg"/><Relationship Id="rId7" Type="http://schemas.openxmlformats.org/officeDocument/2006/relationships/image" Target="../media/image18.jp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7.jpg"/><Relationship Id="rId5" Type="http://schemas.openxmlformats.org/officeDocument/2006/relationships/image" Target="../media/image16.jpg"/><Relationship Id="rId4" Type="http://schemas.openxmlformats.org/officeDocument/2006/relationships/image" Target="../media/image15.jpg"/></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Teacher  Development Program</a:t>
            </a:r>
            <a:br>
              <a:rPr lang="en-US" dirty="0"/>
            </a:br>
            <a:r>
              <a:rPr lang="en-US" dirty="0"/>
              <a:t>Bringing schools and Engineering together</a:t>
            </a:r>
            <a:endParaRPr lang="en-AU" dirty="0"/>
          </a:p>
        </p:txBody>
      </p:sp>
      <p:sp>
        <p:nvSpPr>
          <p:cNvPr id="4" name="Text Placeholder 3"/>
          <p:cNvSpPr>
            <a:spLocks noGrp="1"/>
          </p:cNvSpPr>
          <p:nvPr>
            <p:ph type="body" sz="half" idx="2"/>
          </p:nvPr>
        </p:nvSpPr>
        <p:spPr/>
        <p:txBody>
          <a:bodyPr/>
          <a:lstStyle/>
          <a:p>
            <a:r>
              <a:rPr lang="en-US" dirty="0"/>
              <a:t>Year 11 – Engineering Fundamentals  Module </a:t>
            </a:r>
          </a:p>
        </p:txBody>
      </p:sp>
    </p:spTree>
    <p:extLst>
      <p:ext uri="{BB962C8B-B14F-4D97-AF65-F5344CB8AC3E}">
        <p14:creationId xmlns:p14="http://schemas.microsoft.com/office/powerpoint/2010/main" val="334816213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763223" y="2012616"/>
            <a:ext cx="1655265" cy="369332"/>
          </a:xfrm>
          <a:prstGeom prst="rect">
            <a:avLst/>
          </a:prstGeom>
          <a:noFill/>
        </p:spPr>
        <p:txBody>
          <a:bodyPr wrap="square" rtlCol="0">
            <a:spAutoFit/>
          </a:bodyPr>
          <a:lstStyle/>
          <a:p>
            <a:pPr marL="285750" indent="-285750">
              <a:buFont typeface="Arial" panose="020B0604020202020204" pitchFamily="34" charset="0"/>
              <a:buChar char="•"/>
            </a:pPr>
            <a:r>
              <a:rPr lang="en-AU" dirty="0"/>
              <a:t>Mechanical</a:t>
            </a:r>
          </a:p>
        </p:txBody>
      </p:sp>
      <p:sp>
        <p:nvSpPr>
          <p:cNvPr id="8" name="TextBox 7">
            <a:extLst>
              <a:ext uri="{FF2B5EF4-FFF2-40B4-BE49-F238E27FC236}">
                <a16:creationId xmlns:a16="http://schemas.microsoft.com/office/drawing/2014/main" id="{2E38196B-C830-44FA-8E30-5BE589AA698D}"/>
              </a:ext>
            </a:extLst>
          </p:cNvPr>
          <p:cNvSpPr txBox="1"/>
          <p:nvPr/>
        </p:nvSpPr>
        <p:spPr>
          <a:xfrm>
            <a:off x="2763223" y="3836692"/>
            <a:ext cx="1508427" cy="369332"/>
          </a:xfrm>
          <a:prstGeom prst="rect">
            <a:avLst/>
          </a:prstGeom>
          <a:noFill/>
        </p:spPr>
        <p:txBody>
          <a:bodyPr wrap="square" rtlCol="0">
            <a:spAutoFit/>
          </a:bodyPr>
          <a:lstStyle/>
          <a:p>
            <a:pPr marL="285750" indent="-285750">
              <a:buFont typeface="Arial" panose="020B0604020202020204" pitchFamily="34" charset="0"/>
              <a:buChar char="•"/>
            </a:pPr>
            <a:r>
              <a:rPr lang="en-AU" dirty="0"/>
              <a:t>Chemical</a:t>
            </a:r>
          </a:p>
        </p:txBody>
      </p:sp>
      <p:sp>
        <p:nvSpPr>
          <p:cNvPr id="10" name="TextBox 9">
            <a:extLst>
              <a:ext uri="{FF2B5EF4-FFF2-40B4-BE49-F238E27FC236}">
                <a16:creationId xmlns:a16="http://schemas.microsoft.com/office/drawing/2014/main" id="{8D2A1C03-653A-4B95-AAC0-0E4812FAF2D3}"/>
              </a:ext>
            </a:extLst>
          </p:cNvPr>
          <p:cNvSpPr txBox="1"/>
          <p:nvPr/>
        </p:nvSpPr>
        <p:spPr>
          <a:xfrm>
            <a:off x="7049759" y="2008435"/>
            <a:ext cx="1727146" cy="369332"/>
          </a:xfrm>
          <a:prstGeom prst="rect">
            <a:avLst/>
          </a:prstGeom>
          <a:noFill/>
        </p:spPr>
        <p:txBody>
          <a:bodyPr wrap="square" rtlCol="0">
            <a:spAutoFit/>
          </a:bodyPr>
          <a:lstStyle/>
          <a:p>
            <a:pPr marL="285750" indent="-285750">
              <a:buFont typeface="Arial" panose="020B0604020202020204" pitchFamily="34" charset="0"/>
              <a:buChar char="•"/>
            </a:pPr>
            <a:r>
              <a:rPr lang="en-AU" dirty="0"/>
              <a:t>Biomedical</a:t>
            </a:r>
          </a:p>
        </p:txBody>
      </p:sp>
      <p:sp>
        <p:nvSpPr>
          <p:cNvPr id="13" name="TextBox 12">
            <a:extLst>
              <a:ext uri="{FF2B5EF4-FFF2-40B4-BE49-F238E27FC236}">
                <a16:creationId xmlns:a16="http://schemas.microsoft.com/office/drawing/2014/main" id="{7020C962-1924-4FB9-BE50-F0C03B9CD256}"/>
              </a:ext>
            </a:extLst>
          </p:cNvPr>
          <p:cNvSpPr txBox="1"/>
          <p:nvPr/>
        </p:nvSpPr>
        <p:spPr>
          <a:xfrm>
            <a:off x="7049759" y="3836692"/>
            <a:ext cx="1460168" cy="369332"/>
          </a:xfrm>
          <a:prstGeom prst="rect">
            <a:avLst/>
          </a:prstGeom>
          <a:noFill/>
        </p:spPr>
        <p:txBody>
          <a:bodyPr wrap="square" rtlCol="0">
            <a:spAutoFit/>
          </a:bodyPr>
          <a:lstStyle/>
          <a:p>
            <a:pPr marL="285750" indent="-285750">
              <a:buFont typeface="Arial" panose="020B0604020202020204" pitchFamily="34" charset="0"/>
              <a:buChar char="•"/>
            </a:pPr>
            <a:r>
              <a:rPr lang="en-AU" dirty="0"/>
              <a:t>Software</a:t>
            </a:r>
          </a:p>
        </p:txBody>
      </p:sp>
      <p:pic>
        <p:nvPicPr>
          <p:cNvPr id="4" name="Picture 3">
            <a:extLst>
              <a:ext uri="{FF2B5EF4-FFF2-40B4-BE49-F238E27FC236}">
                <a16:creationId xmlns:a16="http://schemas.microsoft.com/office/drawing/2014/main" id="{B3CA3585-7ACC-4136-94B4-88719DBF324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06967" y="1516768"/>
            <a:ext cx="2160000" cy="1441125"/>
          </a:xfrm>
          <a:prstGeom prst="rect">
            <a:avLst/>
          </a:prstGeom>
        </p:spPr>
      </p:pic>
      <p:pic>
        <p:nvPicPr>
          <p:cNvPr id="7" name="Picture 6">
            <a:extLst>
              <a:ext uri="{FF2B5EF4-FFF2-40B4-BE49-F238E27FC236}">
                <a16:creationId xmlns:a16="http://schemas.microsoft.com/office/drawing/2014/main" id="{3DAF1AD1-ED64-4C26-9BA4-14D1D6AD409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06967" y="3155019"/>
            <a:ext cx="2160000" cy="1518832"/>
          </a:xfrm>
          <a:prstGeom prst="rect">
            <a:avLst/>
          </a:prstGeom>
        </p:spPr>
      </p:pic>
      <p:pic>
        <p:nvPicPr>
          <p:cNvPr id="11" name="Picture 10">
            <a:extLst>
              <a:ext uri="{FF2B5EF4-FFF2-40B4-BE49-F238E27FC236}">
                <a16:creationId xmlns:a16="http://schemas.microsoft.com/office/drawing/2014/main" id="{BEB93CB0-874C-4DCB-A962-EDC501516E9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654123" y="1521402"/>
            <a:ext cx="2160000" cy="1431856"/>
          </a:xfrm>
          <a:prstGeom prst="rect">
            <a:avLst/>
          </a:prstGeom>
        </p:spPr>
      </p:pic>
      <p:pic>
        <p:nvPicPr>
          <p:cNvPr id="12" name="Picture 11">
            <a:extLst>
              <a:ext uri="{FF2B5EF4-FFF2-40B4-BE49-F238E27FC236}">
                <a16:creationId xmlns:a16="http://schemas.microsoft.com/office/drawing/2014/main" id="{20DB2C96-C828-4AD9-83A4-75C367E56B1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654123" y="3262034"/>
            <a:ext cx="2160000" cy="1518647"/>
          </a:xfrm>
          <a:prstGeom prst="rect">
            <a:avLst/>
          </a:prstGeom>
        </p:spPr>
      </p:pic>
      <p:sp>
        <p:nvSpPr>
          <p:cNvPr id="2" name="Title 1"/>
          <p:cNvSpPr>
            <a:spLocks noGrp="1"/>
          </p:cNvSpPr>
          <p:nvPr>
            <p:ph type="title"/>
          </p:nvPr>
        </p:nvSpPr>
        <p:spPr/>
        <p:txBody>
          <a:bodyPr/>
          <a:lstStyle/>
          <a:p>
            <a:r>
              <a:rPr lang="en-US" dirty="0"/>
              <a:t>Engineering Disciplines</a:t>
            </a:r>
            <a:endParaRPr lang="en-AU" dirty="0"/>
          </a:p>
        </p:txBody>
      </p:sp>
    </p:spTree>
    <p:extLst>
      <p:ext uri="{BB962C8B-B14F-4D97-AF65-F5344CB8AC3E}">
        <p14:creationId xmlns:p14="http://schemas.microsoft.com/office/powerpoint/2010/main" val="3106047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Civil Engineering</a:t>
            </a:r>
            <a:endParaRPr lang="en-AU" dirty="0"/>
          </a:p>
        </p:txBody>
      </p:sp>
      <p:sp>
        <p:nvSpPr>
          <p:cNvPr id="6" name="Text Placeholder 5"/>
          <p:cNvSpPr>
            <a:spLocks noGrp="1"/>
          </p:cNvSpPr>
          <p:nvPr>
            <p:ph type="body" sz="quarter" idx="14"/>
          </p:nvPr>
        </p:nvSpPr>
        <p:spPr/>
        <p:txBody>
          <a:bodyPr/>
          <a:lstStyle/>
          <a:p>
            <a:r>
              <a:rPr lang="en-US" dirty="0"/>
              <a:t>“An engineer who designs and maintains roads, bridges, dams and similar structures”</a:t>
            </a:r>
          </a:p>
          <a:p>
            <a:r>
              <a:rPr lang="en-US" dirty="0"/>
              <a:t>Civil engineers are involved in a wide variety of projects and have a great deal of input into public infrastructure such as roads, water supply, bridges etc.</a:t>
            </a:r>
          </a:p>
          <a:p>
            <a:endParaRPr lang="en-US" dirty="0"/>
          </a:p>
          <a:p>
            <a:endParaRPr lang="en-US" dirty="0"/>
          </a:p>
          <a:p>
            <a:endParaRPr lang="en-US" dirty="0"/>
          </a:p>
          <a:p>
            <a:r>
              <a:rPr lang="en-US" dirty="0"/>
              <a:t>Parkes Bypass Rd   </a:t>
            </a:r>
          </a:p>
          <a:p>
            <a:endParaRPr lang="en-AU" dirty="0"/>
          </a:p>
        </p:txBody>
      </p:sp>
      <p:pic>
        <p:nvPicPr>
          <p:cNvPr id="2" name="Picture 1">
            <a:extLst>
              <a:ext uri="{FF2B5EF4-FFF2-40B4-BE49-F238E27FC236}">
                <a16:creationId xmlns:a16="http://schemas.microsoft.com/office/drawing/2014/main" id="{8A390638-2612-4F96-AE30-AAFEF5E928B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496358" y="2699186"/>
            <a:ext cx="4231603" cy="2068077"/>
          </a:xfrm>
          <a:prstGeom prst="rect">
            <a:avLst/>
          </a:prstGeom>
        </p:spPr>
      </p:pic>
    </p:spTree>
    <p:extLst>
      <p:ext uri="{BB962C8B-B14F-4D97-AF65-F5344CB8AC3E}">
        <p14:creationId xmlns:p14="http://schemas.microsoft.com/office/powerpoint/2010/main" val="167041950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Structural Engineering</a:t>
            </a:r>
            <a:endParaRPr lang="en-AU" dirty="0"/>
          </a:p>
        </p:txBody>
      </p:sp>
      <p:sp>
        <p:nvSpPr>
          <p:cNvPr id="7" name="Text Placeholder 6"/>
          <p:cNvSpPr>
            <a:spLocks noGrp="1"/>
          </p:cNvSpPr>
          <p:nvPr>
            <p:ph type="body" sz="quarter" idx="14"/>
          </p:nvPr>
        </p:nvSpPr>
        <p:spPr/>
        <p:txBody>
          <a:bodyPr/>
          <a:lstStyle/>
          <a:p>
            <a:r>
              <a:rPr lang="en-US" dirty="0"/>
              <a:t>“A specialty within Civil Engineering that primarily focuses on the design and construction of structures”</a:t>
            </a:r>
          </a:p>
          <a:p>
            <a:endParaRPr lang="en-US" dirty="0"/>
          </a:p>
          <a:p>
            <a:r>
              <a:rPr lang="en-US" dirty="0"/>
              <a:t>A structural engineer gets the challenging yet rewarding task of ensuring the built environment remains standing. Whether it be a </a:t>
            </a:r>
            <a:r>
              <a:rPr lang="en-US" dirty="0" err="1"/>
              <a:t>multistorey</a:t>
            </a:r>
            <a:r>
              <a:rPr lang="en-US" dirty="0"/>
              <a:t> tower or a single bolt.</a:t>
            </a:r>
          </a:p>
          <a:p>
            <a:endParaRPr lang="en-US" dirty="0"/>
          </a:p>
          <a:p>
            <a:endParaRPr lang="en-AU" dirty="0"/>
          </a:p>
        </p:txBody>
      </p:sp>
      <p:pic>
        <p:nvPicPr>
          <p:cNvPr id="4" name="Picture 3">
            <a:extLst>
              <a:ext uri="{FF2B5EF4-FFF2-40B4-BE49-F238E27FC236}">
                <a16:creationId xmlns:a16="http://schemas.microsoft.com/office/drawing/2014/main" id="{6081BE33-859A-4939-83E8-0E10A92C8F9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68962" y="3107627"/>
            <a:ext cx="2421158" cy="1815869"/>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59400" y="3112499"/>
            <a:ext cx="2717801" cy="1810997"/>
          </a:xfrm>
          <a:prstGeom prst="rect">
            <a:avLst/>
          </a:prstGeom>
        </p:spPr>
      </p:pic>
    </p:spTree>
    <p:extLst>
      <p:ext uri="{BB962C8B-B14F-4D97-AF65-F5344CB8AC3E}">
        <p14:creationId xmlns:p14="http://schemas.microsoft.com/office/powerpoint/2010/main" val="129539959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4"/>
          </p:nvPr>
        </p:nvSpPr>
        <p:spPr/>
        <p:txBody>
          <a:bodyPr/>
          <a:lstStyle/>
          <a:p>
            <a:r>
              <a:rPr lang="en-US" dirty="0"/>
              <a:t>“A specialty within Civil Engineering that primarily focuses on the design and construction of structures that control water resources”</a:t>
            </a:r>
          </a:p>
          <a:p>
            <a:endParaRPr lang="en-US" dirty="0"/>
          </a:p>
          <a:p>
            <a:r>
              <a:rPr lang="en-US" dirty="0"/>
              <a:t>Includes the design of water mains, dams and reservoirs.</a:t>
            </a:r>
          </a:p>
          <a:p>
            <a:endParaRPr lang="en-AU" dirty="0"/>
          </a:p>
        </p:txBody>
      </p:sp>
      <p:pic>
        <p:nvPicPr>
          <p:cNvPr id="2" name="Picture 1">
            <a:extLst>
              <a:ext uri="{FF2B5EF4-FFF2-40B4-BE49-F238E27FC236}">
                <a16:creationId xmlns:a16="http://schemas.microsoft.com/office/drawing/2014/main" id="{AC17E1DF-CC18-4E06-B6D5-540C44EE2C5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3956" y="3106091"/>
            <a:ext cx="4305022" cy="1835830"/>
          </a:xfrm>
          <a:prstGeom prst="rect">
            <a:avLst/>
          </a:prstGeom>
        </p:spPr>
      </p:pic>
      <p:pic>
        <p:nvPicPr>
          <p:cNvPr id="6" name="Picture 5">
            <a:extLst>
              <a:ext uri="{FF2B5EF4-FFF2-40B4-BE49-F238E27FC236}">
                <a16:creationId xmlns:a16="http://schemas.microsoft.com/office/drawing/2014/main" id="{9D2DDAA3-E081-4FD9-B825-081B06D07F2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703528" y="3062228"/>
            <a:ext cx="2819540" cy="1879693"/>
          </a:xfrm>
          <a:prstGeom prst="rect">
            <a:avLst/>
          </a:prstGeom>
        </p:spPr>
      </p:pic>
      <p:sp>
        <p:nvSpPr>
          <p:cNvPr id="4" name="Title 3"/>
          <p:cNvSpPr>
            <a:spLocks noGrp="1"/>
          </p:cNvSpPr>
          <p:nvPr>
            <p:ph type="title"/>
          </p:nvPr>
        </p:nvSpPr>
        <p:spPr/>
        <p:txBody>
          <a:bodyPr/>
          <a:lstStyle/>
          <a:p>
            <a:r>
              <a:rPr lang="en-US" dirty="0"/>
              <a:t>Water Engineering</a:t>
            </a:r>
            <a:endParaRPr lang="en-AU" dirty="0"/>
          </a:p>
        </p:txBody>
      </p:sp>
    </p:spTree>
    <p:extLst>
      <p:ext uri="{BB962C8B-B14F-4D97-AF65-F5344CB8AC3E}">
        <p14:creationId xmlns:p14="http://schemas.microsoft.com/office/powerpoint/2010/main" val="214451687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2A3CCB6-96EB-450E-A00A-E4716BA5DFB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39028" y="3377323"/>
            <a:ext cx="2531250" cy="1620000"/>
          </a:xfrm>
          <a:prstGeom prst="rect">
            <a:avLst/>
          </a:prstGeom>
        </p:spPr>
      </p:pic>
      <p:pic>
        <p:nvPicPr>
          <p:cNvPr id="7" name="Picture 6">
            <a:extLst>
              <a:ext uri="{FF2B5EF4-FFF2-40B4-BE49-F238E27FC236}">
                <a16:creationId xmlns:a16="http://schemas.microsoft.com/office/drawing/2014/main" id="{E25A83DF-E0B7-4E9F-BBDD-C57551E7921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149603" y="3377323"/>
            <a:ext cx="2902228" cy="1620000"/>
          </a:xfrm>
          <a:prstGeom prst="rect">
            <a:avLst/>
          </a:prstGeom>
        </p:spPr>
      </p:pic>
      <p:sp>
        <p:nvSpPr>
          <p:cNvPr id="2" name="Title 1"/>
          <p:cNvSpPr>
            <a:spLocks noGrp="1"/>
          </p:cNvSpPr>
          <p:nvPr>
            <p:ph type="title"/>
          </p:nvPr>
        </p:nvSpPr>
        <p:spPr/>
        <p:txBody>
          <a:bodyPr/>
          <a:lstStyle/>
          <a:p>
            <a:r>
              <a:rPr lang="en-US" dirty="0"/>
              <a:t>Electrical Engineering</a:t>
            </a:r>
            <a:endParaRPr lang="en-AU" dirty="0"/>
          </a:p>
        </p:txBody>
      </p:sp>
      <p:sp>
        <p:nvSpPr>
          <p:cNvPr id="6" name="Text Placeholder 5"/>
          <p:cNvSpPr>
            <a:spLocks noGrp="1"/>
          </p:cNvSpPr>
          <p:nvPr>
            <p:ph type="body" sz="quarter" idx="14"/>
          </p:nvPr>
        </p:nvSpPr>
        <p:spPr/>
        <p:txBody>
          <a:bodyPr/>
          <a:lstStyle/>
          <a:p>
            <a:r>
              <a:rPr lang="en-US" dirty="0"/>
              <a:t>“Deals with the technology of electricity, especially the design and application of circuitry and equipment for power generation and distribution, machine control and communications”</a:t>
            </a:r>
          </a:p>
          <a:p>
            <a:endParaRPr lang="en-US" dirty="0"/>
          </a:p>
          <a:p>
            <a:r>
              <a:rPr lang="en-US" dirty="0"/>
              <a:t>Includes the design of power lines, building circuitry and have vast input into solar power generation.</a:t>
            </a:r>
          </a:p>
          <a:p>
            <a:endParaRPr lang="en-AU" dirty="0"/>
          </a:p>
        </p:txBody>
      </p:sp>
    </p:spTree>
    <p:extLst>
      <p:ext uri="{BB962C8B-B14F-4D97-AF65-F5344CB8AC3E}">
        <p14:creationId xmlns:p14="http://schemas.microsoft.com/office/powerpoint/2010/main" val="51927617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Mechanical Engineering</a:t>
            </a:r>
            <a:endParaRPr lang="en-AU" dirty="0"/>
          </a:p>
        </p:txBody>
      </p:sp>
      <p:pic>
        <p:nvPicPr>
          <p:cNvPr id="2" name="Picture 1">
            <a:extLst>
              <a:ext uri="{FF2B5EF4-FFF2-40B4-BE49-F238E27FC236}">
                <a16:creationId xmlns:a16="http://schemas.microsoft.com/office/drawing/2014/main" id="{B596B3AC-A3CB-4728-B39B-7A010164975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29436" y="2984498"/>
            <a:ext cx="2865338" cy="2050308"/>
          </a:xfrm>
          <a:prstGeom prst="rect">
            <a:avLst/>
          </a:prstGeom>
        </p:spPr>
      </p:pic>
      <p:pic>
        <p:nvPicPr>
          <p:cNvPr id="4" name="Picture 3">
            <a:extLst>
              <a:ext uri="{FF2B5EF4-FFF2-40B4-BE49-F238E27FC236}">
                <a16:creationId xmlns:a16="http://schemas.microsoft.com/office/drawing/2014/main" id="{647993DA-7D11-4367-9E4F-2319A4FD231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588685" y="2984498"/>
            <a:ext cx="3280493" cy="2050308"/>
          </a:xfrm>
          <a:prstGeom prst="rect">
            <a:avLst/>
          </a:prstGeom>
        </p:spPr>
      </p:pic>
      <p:sp>
        <p:nvSpPr>
          <p:cNvPr id="7" name="Text Placeholder 6"/>
          <p:cNvSpPr>
            <a:spLocks noGrp="1"/>
          </p:cNvSpPr>
          <p:nvPr>
            <p:ph type="body" sz="quarter" idx="14"/>
          </p:nvPr>
        </p:nvSpPr>
        <p:spPr/>
        <p:txBody>
          <a:bodyPr/>
          <a:lstStyle/>
          <a:p>
            <a:r>
              <a:rPr lang="en-US" dirty="0"/>
              <a:t>“The branch of engineering dealing with the design, construction, and use of machines”</a:t>
            </a:r>
          </a:p>
          <a:p>
            <a:endParaRPr lang="en-US" dirty="0"/>
          </a:p>
          <a:p>
            <a:r>
              <a:rPr lang="en-US" dirty="0"/>
              <a:t>Includes the engineering of tools, cogs, moving components and machines.</a:t>
            </a:r>
          </a:p>
          <a:p>
            <a:endParaRPr lang="en-AU" dirty="0"/>
          </a:p>
        </p:txBody>
      </p:sp>
    </p:spTree>
    <p:extLst>
      <p:ext uri="{BB962C8B-B14F-4D97-AF65-F5344CB8AC3E}">
        <p14:creationId xmlns:p14="http://schemas.microsoft.com/office/powerpoint/2010/main" val="116308674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B944E57-D52E-46B0-B58D-19F70CE1A75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25162" y="3039667"/>
            <a:ext cx="3744368" cy="1995046"/>
          </a:xfrm>
          <a:prstGeom prst="rect">
            <a:avLst/>
          </a:prstGeom>
        </p:spPr>
      </p:pic>
      <p:pic>
        <p:nvPicPr>
          <p:cNvPr id="4" name="Picture 3">
            <a:extLst>
              <a:ext uri="{FF2B5EF4-FFF2-40B4-BE49-F238E27FC236}">
                <a16:creationId xmlns:a16="http://schemas.microsoft.com/office/drawing/2014/main" id="{13C4E670-5C17-470F-BB59-8B4FDBE5BB0E}"/>
              </a:ext>
            </a:extLst>
          </p:cNvPr>
          <p:cNvPicPr>
            <a:picLocks noChangeAspect="1"/>
          </p:cNvPicPr>
          <p:nvPr/>
        </p:nvPicPr>
        <p:blipFill>
          <a:blip r:embed="rId4"/>
          <a:stretch>
            <a:fillRect/>
          </a:stretch>
        </p:blipFill>
        <p:spPr>
          <a:xfrm>
            <a:off x="1091898" y="3328987"/>
            <a:ext cx="3028950" cy="1514475"/>
          </a:xfrm>
          <a:prstGeom prst="rect">
            <a:avLst/>
          </a:prstGeom>
        </p:spPr>
      </p:pic>
      <p:sp>
        <p:nvSpPr>
          <p:cNvPr id="5" name="Title 4"/>
          <p:cNvSpPr>
            <a:spLocks noGrp="1"/>
          </p:cNvSpPr>
          <p:nvPr>
            <p:ph type="title"/>
          </p:nvPr>
        </p:nvSpPr>
        <p:spPr/>
        <p:txBody>
          <a:bodyPr/>
          <a:lstStyle/>
          <a:p>
            <a:r>
              <a:rPr lang="en-US" dirty="0"/>
              <a:t>Chemical Engineering</a:t>
            </a:r>
            <a:endParaRPr lang="en-AU" dirty="0"/>
          </a:p>
        </p:txBody>
      </p:sp>
      <p:sp>
        <p:nvSpPr>
          <p:cNvPr id="7" name="Text Placeholder 6"/>
          <p:cNvSpPr>
            <a:spLocks noGrp="1"/>
          </p:cNvSpPr>
          <p:nvPr>
            <p:ph type="body" sz="quarter" idx="14"/>
          </p:nvPr>
        </p:nvSpPr>
        <p:spPr/>
        <p:txBody>
          <a:bodyPr/>
          <a:lstStyle/>
          <a:p>
            <a:r>
              <a:rPr lang="en-US" dirty="0"/>
              <a:t>“Deals with the technology of chemical production and the manufacturing of products through chemical processes”</a:t>
            </a:r>
          </a:p>
          <a:p>
            <a:endParaRPr lang="en-US" dirty="0"/>
          </a:p>
          <a:p>
            <a:r>
              <a:rPr lang="en-US" dirty="0"/>
              <a:t>Includes the design and development of new materials and the design of treatment facilities.</a:t>
            </a:r>
          </a:p>
          <a:p>
            <a:endParaRPr lang="en-AU" dirty="0"/>
          </a:p>
        </p:txBody>
      </p:sp>
    </p:spTree>
    <p:extLst>
      <p:ext uri="{BB962C8B-B14F-4D97-AF65-F5344CB8AC3E}">
        <p14:creationId xmlns:p14="http://schemas.microsoft.com/office/powerpoint/2010/main" val="353034435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Biomedical Engineering</a:t>
            </a:r>
            <a:endParaRPr lang="en-AU" dirty="0"/>
          </a:p>
        </p:txBody>
      </p:sp>
      <p:pic>
        <p:nvPicPr>
          <p:cNvPr id="2" name="Picture 1">
            <a:extLst>
              <a:ext uri="{FF2B5EF4-FFF2-40B4-BE49-F238E27FC236}">
                <a16:creationId xmlns:a16="http://schemas.microsoft.com/office/drawing/2014/main" id="{08FA97C8-3902-42D1-9F1D-D8FBE195D9FA}"/>
              </a:ext>
            </a:extLst>
          </p:cNvPr>
          <p:cNvPicPr>
            <a:picLocks noChangeAspect="1"/>
          </p:cNvPicPr>
          <p:nvPr/>
        </p:nvPicPr>
        <p:blipFill>
          <a:blip r:embed="rId3"/>
          <a:stretch>
            <a:fillRect/>
          </a:stretch>
        </p:blipFill>
        <p:spPr>
          <a:xfrm>
            <a:off x="5072123" y="2939898"/>
            <a:ext cx="2410355" cy="1984526"/>
          </a:xfrm>
          <a:prstGeom prst="rect">
            <a:avLst/>
          </a:prstGeom>
        </p:spPr>
      </p:pic>
      <p:pic>
        <p:nvPicPr>
          <p:cNvPr id="4" name="Picture 3">
            <a:extLst>
              <a:ext uri="{FF2B5EF4-FFF2-40B4-BE49-F238E27FC236}">
                <a16:creationId xmlns:a16="http://schemas.microsoft.com/office/drawing/2014/main" id="{8DAEF011-318C-41D7-AB45-BC827C63098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078953" y="2939898"/>
            <a:ext cx="1865648" cy="1966001"/>
          </a:xfrm>
          <a:prstGeom prst="rect">
            <a:avLst/>
          </a:prstGeom>
        </p:spPr>
      </p:pic>
      <p:sp>
        <p:nvSpPr>
          <p:cNvPr id="7" name="Text Placeholder 6"/>
          <p:cNvSpPr>
            <a:spLocks noGrp="1"/>
          </p:cNvSpPr>
          <p:nvPr>
            <p:ph type="body" sz="quarter" idx="14"/>
          </p:nvPr>
        </p:nvSpPr>
        <p:spPr/>
        <p:txBody>
          <a:bodyPr/>
          <a:lstStyle/>
          <a:p>
            <a:r>
              <a:rPr lang="en-US" dirty="0"/>
              <a:t>“Deals with the integration of engineering sciences with biomedical sciences and clinical practice”</a:t>
            </a:r>
          </a:p>
          <a:p>
            <a:endParaRPr lang="en-US" dirty="0"/>
          </a:p>
          <a:p>
            <a:r>
              <a:rPr lang="en-US" dirty="0"/>
              <a:t>Includes the design of prosthetics, diagnostic devices and artificial organs.</a:t>
            </a:r>
          </a:p>
          <a:p>
            <a:endParaRPr lang="en-AU" dirty="0"/>
          </a:p>
        </p:txBody>
      </p:sp>
    </p:spTree>
    <p:extLst>
      <p:ext uri="{BB962C8B-B14F-4D97-AF65-F5344CB8AC3E}">
        <p14:creationId xmlns:p14="http://schemas.microsoft.com/office/powerpoint/2010/main" val="364022401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4EE9C8E-4A9F-4476-84F1-48B11A69044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274820" y="2919157"/>
            <a:ext cx="2910063" cy="1938826"/>
          </a:xfrm>
          <a:prstGeom prst="rect">
            <a:avLst/>
          </a:prstGeom>
        </p:spPr>
      </p:pic>
      <p:pic>
        <p:nvPicPr>
          <p:cNvPr id="4" name="Picture 3">
            <a:extLst>
              <a:ext uri="{FF2B5EF4-FFF2-40B4-BE49-F238E27FC236}">
                <a16:creationId xmlns:a16="http://schemas.microsoft.com/office/drawing/2014/main" id="{A1453596-AA22-463B-AE18-08262DD8D134}"/>
              </a:ext>
            </a:extLst>
          </p:cNvPr>
          <p:cNvPicPr>
            <a:picLocks noChangeAspect="1"/>
          </p:cNvPicPr>
          <p:nvPr/>
        </p:nvPicPr>
        <p:blipFill>
          <a:blip r:embed="rId4"/>
          <a:stretch>
            <a:fillRect/>
          </a:stretch>
        </p:blipFill>
        <p:spPr>
          <a:xfrm>
            <a:off x="4780648" y="2919158"/>
            <a:ext cx="3096736" cy="1938826"/>
          </a:xfrm>
          <a:prstGeom prst="rect">
            <a:avLst/>
          </a:prstGeom>
        </p:spPr>
      </p:pic>
      <p:sp>
        <p:nvSpPr>
          <p:cNvPr id="5" name="Title 4"/>
          <p:cNvSpPr>
            <a:spLocks noGrp="1"/>
          </p:cNvSpPr>
          <p:nvPr>
            <p:ph type="title"/>
          </p:nvPr>
        </p:nvSpPr>
        <p:spPr/>
        <p:txBody>
          <a:bodyPr/>
          <a:lstStyle/>
          <a:p>
            <a:r>
              <a:rPr lang="en-US" dirty="0"/>
              <a:t>Software Engineering</a:t>
            </a:r>
            <a:endParaRPr lang="en-AU" dirty="0"/>
          </a:p>
        </p:txBody>
      </p:sp>
      <p:sp>
        <p:nvSpPr>
          <p:cNvPr id="7" name="Text Placeholder 6"/>
          <p:cNvSpPr>
            <a:spLocks noGrp="1"/>
          </p:cNvSpPr>
          <p:nvPr>
            <p:ph type="body" sz="quarter" idx="14"/>
          </p:nvPr>
        </p:nvSpPr>
        <p:spPr/>
        <p:txBody>
          <a:bodyPr/>
          <a:lstStyle/>
          <a:p>
            <a:r>
              <a:rPr lang="en-US" dirty="0"/>
              <a:t>“Deals with the approach to development, operation and maintenance of software”</a:t>
            </a:r>
          </a:p>
          <a:p>
            <a:endParaRPr lang="en-US" dirty="0"/>
          </a:p>
          <a:p>
            <a:r>
              <a:rPr lang="en-US" dirty="0"/>
              <a:t>Includes the design of games, programs, websites etc.</a:t>
            </a:r>
          </a:p>
          <a:p>
            <a:endParaRPr lang="en-AU" dirty="0"/>
          </a:p>
        </p:txBody>
      </p:sp>
    </p:spTree>
    <p:extLst>
      <p:ext uri="{BB962C8B-B14F-4D97-AF65-F5344CB8AC3E}">
        <p14:creationId xmlns:p14="http://schemas.microsoft.com/office/powerpoint/2010/main" val="73680289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Engineering Materials</a:t>
            </a:r>
            <a:endParaRPr lang="en-AU" dirty="0"/>
          </a:p>
        </p:txBody>
      </p:sp>
      <p:sp>
        <p:nvSpPr>
          <p:cNvPr id="4" name="Text Placeholder 3"/>
          <p:cNvSpPr>
            <a:spLocks noGrp="1"/>
          </p:cNvSpPr>
          <p:nvPr>
            <p:ph type="body" sz="quarter" idx="14"/>
          </p:nvPr>
        </p:nvSpPr>
        <p:spPr/>
        <p:txBody>
          <a:bodyPr/>
          <a:lstStyle/>
          <a:p>
            <a:r>
              <a:rPr lang="en-US" dirty="0"/>
              <a:t>Materials are fundamental building blocks of engineering.</a:t>
            </a:r>
          </a:p>
          <a:p>
            <a:r>
              <a:rPr lang="en-US" dirty="0"/>
              <a:t>Students of engineering learn about repeatable and reproducible engineering properties that can be applied to solve engineering problems. </a:t>
            </a:r>
          </a:p>
          <a:p>
            <a:r>
              <a:rPr lang="en-US" dirty="0"/>
              <a:t>Materials is taught in the second year of an engineering diploma or degree and it is important that those moving into engineering get a solid understanding of this area.</a:t>
            </a:r>
          </a:p>
          <a:p>
            <a:r>
              <a:rPr lang="en-US" dirty="0"/>
              <a:t>The success of any engineering project is only as good as the materials from which they are made and the workmanship to do so</a:t>
            </a:r>
            <a:endParaRPr lang="en-AU" dirty="0"/>
          </a:p>
        </p:txBody>
      </p:sp>
    </p:spTree>
    <p:extLst>
      <p:ext uri="{BB962C8B-B14F-4D97-AF65-F5344CB8AC3E}">
        <p14:creationId xmlns:p14="http://schemas.microsoft.com/office/powerpoint/2010/main" val="417200656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r>
              <a:rPr lang="en-AU" altLang="en-US" sz="2400" dirty="0"/>
              <a:t>Teacher  Development Program</a:t>
            </a:r>
            <a:br>
              <a:rPr lang="en-AU" altLang="en-US" sz="2400" dirty="0"/>
            </a:br>
            <a:r>
              <a:rPr lang="en-AU" altLang="en-US" sz="2400" dirty="0"/>
              <a:t>Bringing schools and engineering together</a:t>
            </a:r>
            <a:endParaRPr lang="en-US" altLang="en-US" sz="2400" dirty="0"/>
          </a:p>
        </p:txBody>
      </p:sp>
      <p:sp>
        <p:nvSpPr>
          <p:cNvPr id="16387" name="Content Placeholder 2"/>
          <p:cNvSpPr>
            <a:spLocks noGrp="1"/>
          </p:cNvSpPr>
          <p:nvPr>
            <p:ph idx="1"/>
          </p:nvPr>
        </p:nvSpPr>
        <p:spPr/>
        <p:txBody>
          <a:bodyPr/>
          <a:lstStyle/>
          <a:p>
            <a:r>
              <a:rPr lang="en-US" altLang="en-US" sz="1600" dirty="0"/>
              <a:t>INTRODUCTION – Engineering Fundamentals</a:t>
            </a:r>
          </a:p>
          <a:p>
            <a:endParaRPr lang="en-US" altLang="en-US" sz="1600" dirty="0"/>
          </a:p>
          <a:p>
            <a:r>
              <a:rPr lang="en-US" altLang="en-US" sz="1600" dirty="0"/>
              <a:t>The teacher development program provides current, industry related engineering context to the HSC engineering studies course.</a:t>
            </a:r>
          </a:p>
          <a:p>
            <a:r>
              <a:rPr lang="en-US" altLang="en-US" sz="1600" dirty="0"/>
              <a:t>This module is part of a series of 8 modules providing relevant material to the course learning outcomes.</a:t>
            </a:r>
          </a:p>
          <a:p>
            <a:r>
              <a:rPr lang="en-US" altLang="en-US" sz="1600" dirty="0"/>
              <a:t>The presentations provide a forum for teaches to network and interact with Engineers Australia.</a:t>
            </a:r>
          </a:p>
          <a:p>
            <a:r>
              <a:rPr lang="en-AU" altLang="en-US" sz="1600" dirty="0"/>
              <a:t>WE AIM TO BE A FACILITATOR IN SUPPORTING YOU. </a:t>
            </a:r>
          </a:p>
          <a:p>
            <a:endParaRPr lang="en-US" altLang="en-US" sz="1600" dirty="0"/>
          </a:p>
        </p:txBody>
      </p:sp>
    </p:spTree>
    <p:extLst>
      <p:ext uri="{BB962C8B-B14F-4D97-AF65-F5344CB8AC3E}">
        <p14:creationId xmlns:p14="http://schemas.microsoft.com/office/powerpoint/2010/main" val="2106057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38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38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38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387">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638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AD111C9-FCA7-456B-ABA9-CA92E673372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72751" y="2579692"/>
            <a:ext cx="2162175" cy="1428750"/>
          </a:xfrm>
          <a:prstGeom prst="rect">
            <a:avLst/>
          </a:prstGeom>
        </p:spPr>
      </p:pic>
      <p:sp>
        <p:nvSpPr>
          <p:cNvPr id="4" name="TextBox 3">
            <a:extLst>
              <a:ext uri="{FF2B5EF4-FFF2-40B4-BE49-F238E27FC236}">
                <a16:creationId xmlns:a16="http://schemas.microsoft.com/office/drawing/2014/main" id="{064A8578-B2F6-45B8-8A8A-B37A45A216DD}"/>
              </a:ext>
            </a:extLst>
          </p:cNvPr>
          <p:cNvSpPr txBox="1"/>
          <p:nvPr/>
        </p:nvSpPr>
        <p:spPr>
          <a:xfrm>
            <a:off x="3064737" y="4135722"/>
            <a:ext cx="2216264" cy="646331"/>
          </a:xfrm>
          <a:prstGeom prst="rect">
            <a:avLst/>
          </a:prstGeom>
          <a:noFill/>
        </p:spPr>
        <p:txBody>
          <a:bodyPr wrap="square" rtlCol="0">
            <a:spAutoFit/>
          </a:bodyPr>
          <a:lstStyle/>
          <a:p>
            <a:pPr algn="ctr"/>
            <a:r>
              <a:rPr lang="en-AU" dirty="0">
                <a:latin typeface="Lato Regular"/>
              </a:rPr>
              <a:t>Crystalline   </a:t>
            </a:r>
          </a:p>
          <a:p>
            <a:pPr algn="ctr"/>
            <a:r>
              <a:rPr lang="en-AU" dirty="0">
                <a:latin typeface="Lato Regular"/>
              </a:rPr>
              <a:t>(Sand Aggregates)</a:t>
            </a:r>
          </a:p>
        </p:txBody>
      </p:sp>
      <p:sp>
        <p:nvSpPr>
          <p:cNvPr id="5" name="TextBox 4">
            <a:extLst>
              <a:ext uri="{FF2B5EF4-FFF2-40B4-BE49-F238E27FC236}">
                <a16:creationId xmlns:a16="http://schemas.microsoft.com/office/drawing/2014/main" id="{E38A3005-D1C7-4ED2-BA3B-5B5749814E21}"/>
              </a:ext>
            </a:extLst>
          </p:cNvPr>
          <p:cNvSpPr txBox="1"/>
          <p:nvPr/>
        </p:nvSpPr>
        <p:spPr>
          <a:xfrm>
            <a:off x="488107" y="4096341"/>
            <a:ext cx="2160240" cy="369332"/>
          </a:xfrm>
          <a:prstGeom prst="rect">
            <a:avLst/>
          </a:prstGeom>
          <a:noFill/>
        </p:spPr>
        <p:txBody>
          <a:bodyPr wrap="square" rtlCol="0">
            <a:spAutoFit/>
          </a:bodyPr>
          <a:lstStyle/>
          <a:p>
            <a:r>
              <a:rPr lang="en-AU" dirty="0">
                <a:latin typeface="Lato Regular"/>
              </a:rPr>
              <a:t>Amorphous (Glass)</a:t>
            </a:r>
          </a:p>
        </p:txBody>
      </p:sp>
      <p:sp>
        <p:nvSpPr>
          <p:cNvPr id="6" name="TextBox 5">
            <a:extLst>
              <a:ext uri="{FF2B5EF4-FFF2-40B4-BE49-F238E27FC236}">
                <a16:creationId xmlns:a16="http://schemas.microsoft.com/office/drawing/2014/main" id="{0B0574CD-7DC9-454E-A473-C65ECAD8E4CF}"/>
              </a:ext>
            </a:extLst>
          </p:cNvPr>
          <p:cNvSpPr txBox="1"/>
          <p:nvPr/>
        </p:nvSpPr>
        <p:spPr>
          <a:xfrm>
            <a:off x="6433447" y="4508607"/>
            <a:ext cx="1800200" cy="369332"/>
          </a:xfrm>
          <a:prstGeom prst="rect">
            <a:avLst/>
          </a:prstGeom>
          <a:noFill/>
        </p:spPr>
        <p:txBody>
          <a:bodyPr wrap="square" rtlCol="0">
            <a:spAutoFit/>
          </a:bodyPr>
          <a:lstStyle/>
          <a:p>
            <a:r>
              <a:rPr lang="en-AU" dirty="0">
                <a:latin typeface="Lato Regular"/>
              </a:rPr>
              <a:t>Lattice (Metals)</a:t>
            </a:r>
          </a:p>
        </p:txBody>
      </p:sp>
      <p:pic>
        <p:nvPicPr>
          <p:cNvPr id="7" name="Picture 6">
            <a:extLst>
              <a:ext uri="{FF2B5EF4-FFF2-40B4-BE49-F238E27FC236}">
                <a16:creationId xmlns:a16="http://schemas.microsoft.com/office/drawing/2014/main" id="{2789D44F-2E3B-4B0E-864F-BB92B245D8F3}"/>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336021" y="2483627"/>
            <a:ext cx="1673696" cy="1673696"/>
          </a:xfrm>
          <a:prstGeom prst="rect">
            <a:avLst/>
          </a:prstGeom>
        </p:spPr>
      </p:pic>
      <p:pic>
        <p:nvPicPr>
          <p:cNvPr id="8" name="Picture 7">
            <a:extLst>
              <a:ext uri="{FF2B5EF4-FFF2-40B4-BE49-F238E27FC236}">
                <a16:creationId xmlns:a16="http://schemas.microsoft.com/office/drawing/2014/main" id="{C21F3D0E-B56A-4D65-9BB1-CDD1C6DE5F2E}"/>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909441" y="2132343"/>
            <a:ext cx="2552700" cy="2376264"/>
          </a:xfrm>
          <a:prstGeom prst="rect">
            <a:avLst/>
          </a:prstGeom>
        </p:spPr>
      </p:pic>
      <p:sp>
        <p:nvSpPr>
          <p:cNvPr id="2" name="Title 1"/>
          <p:cNvSpPr>
            <a:spLocks noGrp="1"/>
          </p:cNvSpPr>
          <p:nvPr>
            <p:ph type="title"/>
          </p:nvPr>
        </p:nvSpPr>
        <p:spPr/>
        <p:txBody>
          <a:bodyPr/>
          <a:lstStyle/>
          <a:p>
            <a:r>
              <a:rPr lang="en-US" dirty="0"/>
              <a:t>Engineering Materials</a:t>
            </a:r>
            <a:endParaRPr lang="en-AU" dirty="0"/>
          </a:p>
        </p:txBody>
      </p:sp>
      <p:sp>
        <p:nvSpPr>
          <p:cNvPr id="10" name="Text Placeholder 9"/>
          <p:cNvSpPr>
            <a:spLocks noGrp="1"/>
          </p:cNvSpPr>
          <p:nvPr>
            <p:ph type="body" sz="quarter" idx="13"/>
          </p:nvPr>
        </p:nvSpPr>
        <p:spPr/>
        <p:txBody>
          <a:bodyPr/>
          <a:lstStyle/>
          <a:p>
            <a:r>
              <a:rPr lang="en-US" dirty="0"/>
              <a:t>P2.1 describes the types of materials, components and processes and explains their implications for engineering development</a:t>
            </a:r>
            <a:endParaRPr lang="en-AU" dirty="0"/>
          </a:p>
        </p:txBody>
      </p:sp>
      <p:sp>
        <p:nvSpPr>
          <p:cNvPr id="11" name="Text Placeholder 10"/>
          <p:cNvSpPr>
            <a:spLocks noGrp="1"/>
          </p:cNvSpPr>
          <p:nvPr>
            <p:ph type="body" sz="quarter" idx="14"/>
          </p:nvPr>
        </p:nvSpPr>
        <p:spPr/>
        <p:txBody>
          <a:bodyPr/>
          <a:lstStyle/>
          <a:p>
            <a:r>
              <a:rPr lang="en-US" dirty="0"/>
              <a:t>Classification of materials by properties: weight, density, strength, stiffness</a:t>
            </a:r>
          </a:p>
          <a:p>
            <a:endParaRPr lang="en-AU" dirty="0"/>
          </a:p>
        </p:txBody>
      </p:sp>
    </p:spTree>
    <p:extLst>
      <p:ext uri="{BB962C8B-B14F-4D97-AF65-F5344CB8AC3E}">
        <p14:creationId xmlns:p14="http://schemas.microsoft.com/office/powerpoint/2010/main" val="3966102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E2D442C2-8513-4749-95BB-8D85D10122BC}"/>
              </a:ext>
            </a:extLst>
          </p:cNvPr>
          <p:cNvSpPr txBox="1"/>
          <p:nvPr/>
        </p:nvSpPr>
        <p:spPr>
          <a:xfrm>
            <a:off x="547886" y="4453103"/>
            <a:ext cx="3864497" cy="646331"/>
          </a:xfrm>
          <a:prstGeom prst="rect">
            <a:avLst/>
          </a:prstGeom>
          <a:noFill/>
        </p:spPr>
        <p:txBody>
          <a:bodyPr wrap="square" rtlCol="0">
            <a:spAutoFit/>
          </a:bodyPr>
          <a:lstStyle/>
          <a:p>
            <a:pPr algn="ctr"/>
            <a:r>
              <a:rPr lang="en-AU" dirty="0">
                <a:latin typeface="Lato Regular"/>
              </a:rPr>
              <a:t>Ceramics </a:t>
            </a:r>
          </a:p>
          <a:p>
            <a:pPr algn="ctr"/>
            <a:r>
              <a:rPr lang="en-AU" dirty="0">
                <a:latin typeface="Lato Regular"/>
              </a:rPr>
              <a:t>(Industrial applications)</a:t>
            </a:r>
          </a:p>
        </p:txBody>
      </p:sp>
      <p:pic>
        <p:nvPicPr>
          <p:cNvPr id="11" name="Picture 10">
            <a:extLst>
              <a:ext uri="{FF2B5EF4-FFF2-40B4-BE49-F238E27FC236}">
                <a16:creationId xmlns:a16="http://schemas.microsoft.com/office/drawing/2014/main" id="{D452C50C-72BF-460D-99D3-FC164EF5CDF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977880" y="1677779"/>
            <a:ext cx="2894233" cy="2855123"/>
          </a:xfrm>
          <a:prstGeom prst="rect">
            <a:avLst/>
          </a:prstGeom>
        </p:spPr>
      </p:pic>
      <p:sp>
        <p:nvSpPr>
          <p:cNvPr id="12" name="TextBox 11">
            <a:extLst>
              <a:ext uri="{FF2B5EF4-FFF2-40B4-BE49-F238E27FC236}">
                <a16:creationId xmlns:a16="http://schemas.microsoft.com/office/drawing/2014/main" id="{09869E05-0FD8-4FF5-9E97-6BFBDBB4B65A}"/>
              </a:ext>
            </a:extLst>
          </p:cNvPr>
          <p:cNvSpPr txBox="1"/>
          <p:nvPr/>
        </p:nvSpPr>
        <p:spPr>
          <a:xfrm>
            <a:off x="5206553" y="4532902"/>
            <a:ext cx="2925664" cy="369332"/>
          </a:xfrm>
          <a:prstGeom prst="rect">
            <a:avLst/>
          </a:prstGeom>
          <a:noFill/>
        </p:spPr>
        <p:txBody>
          <a:bodyPr wrap="square" rtlCol="0">
            <a:spAutoFit/>
          </a:bodyPr>
          <a:lstStyle/>
          <a:p>
            <a:r>
              <a:rPr lang="en-AU" dirty="0">
                <a:latin typeface="Lato Regular"/>
              </a:rPr>
              <a:t>Composite (Concrete)</a:t>
            </a:r>
          </a:p>
        </p:txBody>
      </p:sp>
      <p:pic>
        <p:nvPicPr>
          <p:cNvPr id="13" name="Picture 12">
            <a:extLst>
              <a:ext uri="{FF2B5EF4-FFF2-40B4-BE49-F238E27FC236}">
                <a16:creationId xmlns:a16="http://schemas.microsoft.com/office/drawing/2014/main" id="{D9A0B58A-2766-48FC-B405-B2D78AE7945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43147" y="1645322"/>
            <a:ext cx="3073976" cy="2887580"/>
          </a:xfrm>
          <a:prstGeom prst="rect">
            <a:avLst/>
          </a:prstGeom>
        </p:spPr>
      </p:pic>
      <p:sp>
        <p:nvSpPr>
          <p:cNvPr id="2" name="Title 1"/>
          <p:cNvSpPr>
            <a:spLocks noGrp="1"/>
          </p:cNvSpPr>
          <p:nvPr>
            <p:ph type="title"/>
          </p:nvPr>
        </p:nvSpPr>
        <p:spPr/>
        <p:txBody>
          <a:bodyPr/>
          <a:lstStyle/>
          <a:p>
            <a:r>
              <a:rPr lang="en-US" dirty="0"/>
              <a:t>Engineering Materials</a:t>
            </a:r>
            <a:endParaRPr lang="en-AU" dirty="0"/>
          </a:p>
        </p:txBody>
      </p:sp>
      <p:sp>
        <p:nvSpPr>
          <p:cNvPr id="3" name="Text Placeholder 2"/>
          <p:cNvSpPr>
            <a:spLocks noGrp="1"/>
          </p:cNvSpPr>
          <p:nvPr>
            <p:ph type="body" sz="quarter" idx="13"/>
          </p:nvPr>
        </p:nvSpPr>
        <p:spPr/>
        <p:txBody>
          <a:bodyPr/>
          <a:lstStyle/>
          <a:p>
            <a:r>
              <a:rPr lang="en-US" dirty="0"/>
              <a:t>P2.1 describes the types of materials, components and processes and explains their implications for engineering development</a:t>
            </a:r>
            <a:endParaRPr lang="en-AU" dirty="0"/>
          </a:p>
        </p:txBody>
      </p:sp>
    </p:spTree>
    <p:extLst>
      <p:ext uri="{BB962C8B-B14F-4D97-AF65-F5344CB8AC3E}">
        <p14:creationId xmlns:p14="http://schemas.microsoft.com/office/powerpoint/2010/main" val="4132228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Engineering Materials – Ceramics &amp; Masonry</a:t>
            </a:r>
            <a:endParaRPr lang="en-AU" dirty="0"/>
          </a:p>
        </p:txBody>
      </p:sp>
      <p:pic>
        <p:nvPicPr>
          <p:cNvPr id="8" name="Picture 7">
            <a:extLst>
              <a:ext uri="{FF2B5EF4-FFF2-40B4-BE49-F238E27FC236}">
                <a16:creationId xmlns:a16="http://schemas.microsoft.com/office/drawing/2014/main" id="{23EE6B8F-B121-4DC0-BB1A-F100173A559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04923" y="1645322"/>
            <a:ext cx="2487891" cy="3408398"/>
          </a:xfrm>
          <a:prstGeom prst="rect">
            <a:avLst/>
          </a:prstGeom>
        </p:spPr>
      </p:pic>
      <p:pic>
        <p:nvPicPr>
          <p:cNvPr id="3" name="Picture 2">
            <a:extLst>
              <a:ext uri="{FF2B5EF4-FFF2-40B4-BE49-F238E27FC236}">
                <a16:creationId xmlns:a16="http://schemas.microsoft.com/office/drawing/2014/main" id="{6D4D270F-E8D2-46C5-A228-17FFF9955AFD}"/>
              </a:ext>
            </a:extLst>
          </p:cNvPr>
          <p:cNvPicPr>
            <a:picLocks noChangeAspect="1"/>
          </p:cNvPicPr>
          <p:nvPr/>
        </p:nvPicPr>
        <p:blipFill>
          <a:blip r:embed="rId4"/>
          <a:stretch>
            <a:fillRect/>
          </a:stretch>
        </p:blipFill>
        <p:spPr>
          <a:xfrm>
            <a:off x="4853136" y="1894050"/>
            <a:ext cx="4025685" cy="2689158"/>
          </a:xfrm>
          <a:prstGeom prst="rect">
            <a:avLst/>
          </a:prstGeom>
        </p:spPr>
      </p:pic>
      <p:sp>
        <p:nvSpPr>
          <p:cNvPr id="6" name="TextBox 5">
            <a:extLst>
              <a:ext uri="{FF2B5EF4-FFF2-40B4-BE49-F238E27FC236}">
                <a16:creationId xmlns:a16="http://schemas.microsoft.com/office/drawing/2014/main" id="{7158F421-9FB0-47A5-9981-94F6BCA3CDD0}"/>
              </a:ext>
            </a:extLst>
          </p:cNvPr>
          <p:cNvSpPr txBox="1"/>
          <p:nvPr/>
        </p:nvSpPr>
        <p:spPr>
          <a:xfrm>
            <a:off x="5653402" y="4595644"/>
            <a:ext cx="2925664" cy="369332"/>
          </a:xfrm>
          <a:prstGeom prst="rect">
            <a:avLst/>
          </a:prstGeom>
          <a:noFill/>
        </p:spPr>
        <p:txBody>
          <a:bodyPr wrap="square" rtlCol="0">
            <a:spAutoFit/>
          </a:bodyPr>
          <a:lstStyle/>
          <a:p>
            <a:r>
              <a:rPr lang="en-AU" dirty="0">
                <a:latin typeface="Lato Regular"/>
              </a:rPr>
              <a:t>Newcastle Cathedral</a:t>
            </a:r>
          </a:p>
        </p:txBody>
      </p:sp>
      <p:sp>
        <p:nvSpPr>
          <p:cNvPr id="7" name="TextBox 6">
            <a:extLst>
              <a:ext uri="{FF2B5EF4-FFF2-40B4-BE49-F238E27FC236}">
                <a16:creationId xmlns:a16="http://schemas.microsoft.com/office/drawing/2014/main" id="{3731116B-3202-453C-A4D3-AC9026F9C580}"/>
              </a:ext>
            </a:extLst>
          </p:cNvPr>
          <p:cNvSpPr txBox="1"/>
          <p:nvPr/>
        </p:nvSpPr>
        <p:spPr>
          <a:xfrm>
            <a:off x="2763224" y="3987696"/>
            <a:ext cx="1687749" cy="923330"/>
          </a:xfrm>
          <a:prstGeom prst="rect">
            <a:avLst/>
          </a:prstGeom>
          <a:noFill/>
        </p:spPr>
        <p:txBody>
          <a:bodyPr wrap="square" rtlCol="0">
            <a:spAutoFit/>
          </a:bodyPr>
          <a:lstStyle/>
          <a:p>
            <a:pPr algn="ctr"/>
            <a:r>
              <a:rPr lang="en-AU" dirty="0">
                <a:latin typeface="Lato Regular"/>
              </a:rPr>
              <a:t>Load bearing masonry structure</a:t>
            </a:r>
          </a:p>
        </p:txBody>
      </p:sp>
      <p:pic>
        <p:nvPicPr>
          <p:cNvPr id="9" name="Picture 8">
            <a:extLst>
              <a:ext uri="{FF2B5EF4-FFF2-40B4-BE49-F238E27FC236}">
                <a16:creationId xmlns:a16="http://schemas.microsoft.com/office/drawing/2014/main" id="{D823E351-B400-4AD3-9ADB-D37BC9BB443E}"/>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822404" y="1894050"/>
            <a:ext cx="1935255" cy="2118771"/>
          </a:xfrm>
          <a:prstGeom prst="rect">
            <a:avLst/>
          </a:prstGeom>
        </p:spPr>
      </p:pic>
      <p:sp>
        <p:nvSpPr>
          <p:cNvPr id="4" name="Text Placeholder 3"/>
          <p:cNvSpPr>
            <a:spLocks noGrp="1"/>
          </p:cNvSpPr>
          <p:nvPr>
            <p:ph type="body" sz="quarter" idx="13"/>
          </p:nvPr>
        </p:nvSpPr>
        <p:spPr/>
        <p:txBody>
          <a:bodyPr/>
          <a:lstStyle/>
          <a:p>
            <a:r>
              <a:rPr lang="en-US" dirty="0"/>
              <a:t>P2.1 describes the types of materials, components and processes and explains their implications for engineering development</a:t>
            </a:r>
            <a:endParaRPr lang="en-AU" dirty="0"/>
          </a:p>
        </p:txBody>
      </p:sp>
    </p:spTree>
    <p:extLst>
      <p:ext uri="{BB962C8B-B14F-4D97-AF65-F5344CB8AC3E}">
        <p14:creationId xmlns:p14="http://schemas.microsoft.com/office/powerpoint/2010/main" val="1023436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FF8BA48-DF29-4773-AC76-3624DBF64F18}"/>
              </a:ext>
            </a:extLst>
          </p:cNvPr>
          <p:cNvPicPr>
            <a:picLocks noChangeAspect="1"/>
          </p:cNvPicPr>
          <p:nvPr/>
        </p:nvPicPr>
        <p:blipFill>
          <a:blip r:embed="rId3"/>
          <a:stretch>
            <a:fillRect/>
          </a:stretch>
        </p:blipFill>
        <p:spPr>
          <a:xfrm>
            <a:off x="5355705" y="2001636"/>
            <a:ext cx="3065550" cy="2171500"/>
          </a:xfrm>
          <a:prstGeom prst="rect">
            <a:avLst/>
          </a:prstGeom>
        </p:spPr>
      </p:pic>
      <p:pic>
        <p:nvPicPr>
          <p:cNvPr id="6" name="Picture 5">
            <a:extLst>
              <a:ext uri="{FF2B5EF4-FFF2-40B4-BE49-F238E27FC236}">
                <a16:creationId xmlns:a16="http://schemas.microsoft.com/office/drawing/2014/main" id="{F7F78608-56AF-43A8-9CEA-5D1B85056DB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9366" y="1995961"/>
            <a:ext cx="3284390" cy="2177175"/>
          </a:xfrm>
          <a:prstGeom prst="rect">
            <a:avLst/>
          </a:prstGeom>
        </p:spPr>
      </p:pic>
      <p:sp>
        <p:nvSpPr>
          <p:cNvPr id="5" name="TextBox 4">
            <a:extLst>
              <a:ext uri="{FF2B5EF4-FFF2-40B4-BE49-F238E27FC236}">
                <a16:creationId xmlns:a16="http://schemas.microsoft.com/office/drawing/2014/main" id="{0045DD27-A41E-411B-9CA1-16445897B4BB}"/>
              </a:ext>
            </a:extLst>
          </p:cNvPr>
          <p:cNvSpPr txBox="1"/>
          <p:nvPr/>
        </p:nvSpPr>
        <p:spPr>
          <a:xfrm>
            <a:off x="1128092" y="4228735"/>
            <a:ext cx="2925664" cy="369332"/>
          </a:xfrm>
          <a:prstGeom prst="rect">
            <a:avLst/>
          </a:prstGeom>
          <a:noFill/>
        </p:spPr>
        <p:txBody>
          <a:bodyPr wrap="square" rtlCol="0">
            <a:spAutoFit/>
          </a:bodyPr>
          <a:lstStyle/>
          <a:p>
            <a:r>
              <a:rPr lang="en-AU" dirty="0">
                <a:latin typeface="Lato Regular"/>
              </a:rPr>
              <a:t>Mortar Weakened Wall</a:t>
            </a:r>
          </a:p>
        </p:txBody>
      </p:sp>
      <p:sp>
        <p:nvSpPr>
          <p:cNvPr id="7" name="TextBox 6">
            <a:extLst>
              <a:ext uri="{FF2B5EF4-FFF2-40B4-BE49-F238E27FC236}">
                <a16:creationId xmlns:a16="http://schemas.microsoft.com/office/drawing/2014/main" id="{02AD019F-9020-41A7-B5F3-704EBF75A87C}"/>
              </a:ext>
            </a:extLst>
          </p:cNvPr>
          <p:cNvSpPr txBox="1"/>
          <p:nvPr/>
        </p:nvSpPr>
        <p:spPr>
          <a:xfrm>
            <a:off x="5645228" y="4228735"/>
            <a:ext cx="2925664" cy="369332"/>
          </a:xfrm>
          <a:prstGeom prst="rect">
            <a:avLst/>
          </a:prstGeom>
          <a:noFill/>
        </p:spPr>
        <p:txBody>
          <a:bodyPr wrap="square" rtlCol="0">
            <a:spAutoFit/>
          </a:bodyPr>
          <a:lstStyle/>
          <a:p>
            <a:r>
              <a:rPr lang="en-AU" dirty="0">
                <a:latin typeface="Lato Regular"/>
              </a:rPr>
              <a:t>Salt Attack in Clay Bricks</a:t>
            </a:r>
          </a:p>
        </p:txBody>
      </p:sp>
      <p:sp>
        <p:nvSpPr>
          <p:cNvPr id="3" name="Title 2"/>
          <p:cNvSpPr>
            <a:spLocks noGrp="1"/>
          </p:cNvSpPr>
          <p:nvPr>
            <p:ph type="title"/>
          </p:nvPr>
        </p:nvSpPr>
        <p:spPr/>
        <p:txBody>
          <a:bodyPr/>
          <a:lstStyle/>
          <a:p>
            <a:r>
              <a:rPr lang="en-US" dirty="0"/>
              <a:t>Engineering Materials – Ceramics &amp; Masonry</a:t>
            </a:r>
            <a:endParaRPr lang="en-AU" dirty="0"/>
          </a:p>
        </p:txBody>
      </p:sp>
      <p:sp>
        <p:nvSpPr>
          <p:cNvPr id="4" name="Text Placeholder 3"/>
          <p:cNvSpPr>
            <a:spLocks noGrp="1"/>
          </p:cNvSpPr>
          <p:nvPr>
            <p:ph type="body" sz="quarter" idx="13"/>
          </p:nvPr>
        </p:nvSpPr>
        <p:spPr/>
        <p:txBody>
          <a:bodyPr/>
          <a:lstStyle/>
          <a:p>
            <a:r>
              <a:rPr lang="en-US" dirty="0"/>
              <a:t>P2.1 describes the types of materials, components and processes and explains their implications for engineering development</a:t>
            </a:r>
            <a:endParaRPr lang="en-AU" dirty="0"/>
          </a:p>
        </p:txBody>
      </p:sp>
    </p:spTree>
    <p:extLst>
      <p:ext uri="{BB962C8B-B14F-4D97-AF65-F5344CB8AC3E}">
        <p14:creationId xmlns:p14="http://schemas.microsoft.com/office/powerpoint/2010/main" val="386644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Engineering Materials - Timber</a:t>
            </a:r>
            <a:endParaRPr lang="en-AU" dirty="0"/>
          </a:p>
        </p:txBody>
      </p:sp>
      <p:pic>
        <p:nvPicPr>
          <p:cNvPr id="1038" name="Picture 14" descr="Image result for timber structures">
            <a:extLst>
              <a:ext uri="{FF2B5EF4-FFF2-40B4-BE49-F238E27FC236}">
                <a16:creationId xmlns:a16="http://schemas.microsoft.com/office/drawing/2014/main" id="{16975A18-07AC-4B98-BD75-63C543388E1A}"/>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749622" y="3616564"/>
            <a:ext cx="2209010" cy="140198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0CEB984-50CA-4D10-B291-169B590528BE}"/>
              </a:ext>
            </a:extLst>
          </p:cNvPr>
          <p:cNvSpPr txBox="1">
            <a:spLocks noChangeArrowheads="1"/>
          </p:cNvSpPr>
          <p:nvPr/>
        </p:nvSpPr>
        <p:spPr bwMode="auto">
          <a:xfrm>
            <a:off x="390525" y="1623238"/>
            <a:ext cx="6207125"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sz="1800" dirty="0">
              <a:latin typeface="Lato Regular" charset="0"/>
              <a:cs typeface="Lato Regular" charset="0"/>
            </a:endParaRPr>
          </a:p>
        </p:txBody>
      </p:sp>
      <p:pic>
        <p:nvPicPr>
          <p:cNvPr id="2" name="Picture 1">
            <a:extLst>
              <a:ext uri="{FF2B5EF4-FFF2-40B4-BE49-F238E27FC236}">
                <a16:creationId xmlns:a16="http://schemas.microsoft.com/office/drawing/2014/main" id="{730CB1CC-420D-4159-8336-5308A264BED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420832" y="1618102"/>
            <a:ext cx="2333803" cy="3520262"/>
          </a:xfrm>
          <a:prstGeom prst="rect">
            <a:avLst/>
          </a:prstGeom>
        </p:spPr>
      </p:pic>
      <p:pic>
        <p:nvPicPr>
          <p:cNvPr id="3" name="Picture 2">
            <a:extLst>
              <a:ext uri="{FF2B5EF4-FFF2-40B4-BE49-F238E27FC236}">
                <a16:creationId xmlns:a16="http://schemas.microsoft.com/office/drawing/2014/main" id="{F75EC23C-09CB-4844-AF23-72212EF733DE}"/>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78318" y="1630205"/>
            <a:ext cx="1776476" cy="3065686"/>
          </a:xfrm>
          <a:prstGeom prst="rect">
            <a:avLst/>
          </a:prstGeom>
        </p:spPr>
      </p:pic>
      <p:pic>
        <p:nvPicPr>
          <p:cNvPr id="1036" name="Picture 12" descr="Image result for timber pier">
            <a:extLst>
              <a:ext uri="{FF2B5EF4-FFF2-40B4-BE49-F238E27FC236}">
                <a16:creationId xmlns:a16="http://schemas.microsoft.com/office/drawing/2014/main" id="{B23A9354-8882-4B07-B3CD-8C53D3346700}"/>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rot="649828">
            <a:off x="4198548" y="2683674"/>
            <a:ext cx="2036385" cy="145552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roof truss">
            <a:extLst>
              <a:ext uri="{FF2B5EF4-FFF2-40B4-BE49-F238E27FC236}">
                <a16:creationId xmlns:a16="http://schemas.microsoft.com/office/drawing/2014/main" id="{6C4D4F97-6840-447F-9428-B44BEB6D3EF2}"/>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20816368">
            <a:off x="2571590" y="1858485"/>
            <a:ext cx="2524907" cy="1353218"/>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501051E2-D655-4502-960F-954EB21817A3}"/>
              </a:ext>
            </a:extLst>
          </p:cNvPr>
          <p:cNvSpPr txBox="1"/>
          <p:nvPr/>
        </p:nvSpPr>
        <p:spPr>
          <a:xfrm>
            <a:off x="-34108" y="4565794"/>
            <a:ext cx="2925664" cy="369332"/>
          </a:xfrm>
          <a:prstGeom prst="rect">
            <a:avLst/>
          </a:prstGeom>
          <a:noFill/>
        </p:spPr>
        <p:txBody>
          <a:bodyPr wrap="square" rtlCol="0">
            <a:spAutoFit/>
          </a:bodyPr>
          <a:lstStyle/>
          <a:p>
            <a:r>
              <a:rPr lang="en-AU" dirty="0">
                <a:latin typeface="Lato Regular"/>
              </a:rPr>
              <a:t>Tensile Stress in Timber</a:t>
            </a:r>
          </a:p>
        </p:txBody>
      </p:sp>
      <p:sp>
        <p:nvSpPr>
          <p:cNvPr id="5" name="Text Placeholder 4"/>
          <p:cNvSpPr>
            <a:spLocks noGrp="1"/>
          </p:cNvSpPr>
          <p:nvPr>
            <p:ph type="body" sz="quarter" idx="13"/>
          </p:nvPr>
        </p:nvSpPr>
        <p:spPr/>
        <p:txBody>
          <a:bodyPr/>
          <a:lstStyle/>
          <a:p>
            <a:r>
              <a:rPr lang="en-US" dirty="0"/>
              <a:t>P2.1 describes the types of materials, components and processes and explains their implications for engineering development</a:t>
            </a:r>
            <a:endParaRPr lang="en-AU" dirty="0"/>
          </a:p>
        </p:txBody>
      </p:sp>
    </p:spTree>
    <p:extLst>
      <p:ext uri="{BB962C8B-B14F-4D97-AF65-F5344CB8AC3E}">
        <p14:creationId xmlns:p14="http://schemas.microsoft.com/office/powerpoint/2010/main" val="1467082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Engineering Materials - Metals</a:t>
            </a:r>
            <a:endParaRPr lang="en-AU" dirty="0"/>
          </a:p>
        </p:txBody>
      </p:sp>
      <p:pic>
        <p:nvPicPr>
          <p:cNvPr id="10" name="Picture 9">
            <a:extLst>
              <a:ext uri="{FF2B5EF4-FFF2-40B4-BE49-F238E27FC236}">
                <a16:creationId xmlns:a16="http://schemas.microsoft.com/office/drawing/2014/main" id="{A39F79A1-00F7-47FD-AA76-18533347092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507033" y="1951271"/>
            <a:ext cx="3180316" cy="2366155"/>
          </a:xfrm>
          <a:prstGeom prst="rect">
            <a:avLst/>
          </a:prstGeom>
        </p:spPr>
      </p:pic>
      <p:pic>
        <p:nvPicPr>
          <p:cNvPr id="1026" name="Picture 2" descr="http://theeniqma.files.wordpress.com/2013/09/tmi-slides-part-2.jpg">
            <a:extLst>
              <a:ext uri="{FF2B5EF4-FFF2-40B4-BE49-F238E27FC236}">
                <a16:creationId xmlns:a16="http://schemas.microsoft.com/office/drawing/2014/main" id="{2658F4B9-1B23-4E90-A479-1C6FE94727EF}"/>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52458" y="1946403"/>
            <a:ext cx="4206498" cy="236615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8CCDAD9E-DCF6-44EC-9300-B29F2C5E96AD}"/>
              </a:ext>
            </a:extLst>
          </p:cNvPr>
          <p:cNvSpPr txBox="1"/>
          <p:nvPr/>
        </p:nvSpPr>
        <p:spPr>
          <a:xfrm>
            <a:off x="5577646" y="4300496"/>
            <a:ext cx="3039090" cy="646331"/>
          </a:xfrm>
          <a:prstGeom prst="rect">
            <a:avLst/>
          </a:prstGeom>
          <a:noFill/>
        </p:spPr>
        <p:txBody>
          <a:bodyPr wrap="square" rtlCol="0">
            <a:spAutoFit/>
          </a:bodyPr>
          <a:lstStyle/>
          <a:p>
            <a:r>
              <a:rPr lang="en-AU" dirty="0">
                <a:latin typeface="Lato Regular"/>
              </a:rPr>
              <a:t>Quenching and tempering plus alloys produce armour</a:t>
            </a:r>
          </a:p>
        </p:txBody>
      </p:sp>
      <p:sp>
        <p:nvSpPr>
          <p:cNvPr id="7" name="TextBox 6">
            <a:extLst>
              <a:ext uri="{FF2B5EF4-FFF2-40B4-BE49-F238E27FC236}">
                <a16:creationId xmlns:a16="http://schemas.microsoft.com/office/drawing/2014/main" id="{1F10C817-9323-45B9-A2A0-8F77785F0882}"/>
              </a:ext>
            </a:extLst>
          </p:cNvPr>
          <p:cNvSpPr txBox="1"/>
          <p:nvPr/>
        </p:nvSpPr>
        <p:spPr>
          <a:xfrm>
            <a:off x="465066" y="4316158"/>
            <a:ext cx="4193890" cy="646331"/>
          </a:xfrm>
          <a:prstGeom prst="rect">
            <a:avLst/>
          </a:prstGeom>
          <a:noFill/>
        </p:spPr>
        <p:txBody>
          <a:bodyPr wrap="square" rtlCol="0">
            <a:spAutoFit/>
          </a:bodyPr>
          <a:lstStyle/>
          <a:p>
            <a:pPr algn="ctr"/>
            <a:r>
              <a:rPr lang="en-AU" dirty="0">
                <a:latin typeface="Lato Regular"/>
              </a:rPr>
              <a:t>2016 – Apple reclaimed 1,000kg in gold or approx. $48 Million (Australian)</a:t>
            </a:r>
          </a:p>
        </p:txBody>
      </p:sp>
      <p:sp>
        <p:nvSpPr>
          <p:cNvPr id="3" name="Text Placeholder 2"/>
          <p:cNvSpPr>
            <a:spLocks noGrp="1"/>
          </p:cNvSpPr>
          <p:nvPr>
            <p:ph type="body" sz="quarter" idx="13"/>
          </p:nvPr>
        </p:nvSpPr>
        <p:spPr/>
        <p:txBody>
          <a:bodyPr/>
          <a:lstStyle/>
          <a:p>
            <a:r>
              <a:rPr lang="en-US" dirty="0"/>
              <a:t>P4.1 describes developments in technology and their impact on engineering products</a:t>
            </a:r>
          </a:p>
          <a:p>
            <a:r>
              <a:rPr lang="en-US" dirty="0"/>
              <a:t>P4.2 describes the influence of technological change on engineering and its effect on people</a:t>
            </a:r>
          </a:p>
        </p:txBody>
      </p:sp>
    </p:spTree>
    <p:extLst>
      <p:ext uri="{BB962C8B-B14F-4D97-AF65-F5344CB8AC3E}">
        <p14:creationId xmlns:p14="http://schemas.microsoft.com/office/powerpoint/2010/main" val="1582432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Engineering Materials - Concrete</a:t>
            </a:r>
            <a:endParaRPr lang="en-AU" dirty="0"/>
          </a:p>
        </p:txBody>
      </p:sp>
      <p:pic>
        <p:nvPicPr>
          <p:cNvPr id="3" name="Picture 2">
            <a:extLst>
              <a:ext uri="{FF2B5EF4-FFF2-40B4-BE49-F238E27FC236}">
                <a16:creationId xmlns:a16="http://schemas.microsoft.com/office/drawing/2014/main" id="{05D6EF7F-D2D6-4892-9220-57DFD65C1DE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001022" y="1992570"/>
            <a:ext cx="3193255" cy="2394941"/>
          </a:xfrm>
          <a:prstGeom prst="rect">
            <a:avLst/>
          </a:prstGeom>
        </p:spPr>
      </p:pic>
      <p:pic>
        <p:nvPicPr>
          <p:cNvPr id="5" name="Picture 4">
            <a:extLst>
              <a:ext uri="{FF2B5EF4-FFF2-40B4-BE49-F238E27FC236}">
                <a16:creationId xmlns:a16="http://schemas.microsoft.com/office/drawing/2014/main" id="{6FEED5AE-2D1F-4EB5-B311-442C492440B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81755" y="1992570"/>
            <a:ext cx="3193256" cy="2394942"/>
          </a:xfrm>
          <a:prstGeom prst="rect">
            <a:avLst/>
          </a:prstGeom>
        </p:spPr>
      </p:pic>
      <p:sp>
        <p:nvSpPr>
          <p:cNvPr id="6" name="TextBox 5">
            <a:extLst>
              <a:ext uri="{FF2B5EF4-FFF2-40B4-BE49-F238E27FC236}">
                <a16:creationId xmlns:a16="http://schemas.microsoft.com/office/drawing/2014/main" id="{7DBC49BC-6C7A-4B3C-8F70-52F1C3038D6D}"/>
              </a:ext>
            </a:extLst>
          </p:cNvPr>
          <p:cNvSpPr txBox="1"/>
          <p:nvPr/>
        </p:nvSpPr>
        <p:spPr>
          <a:xfrm>
            <a:off x="5268613" y="4387512"/>
            <a:ext cx="2925664" cy="646331"/>
          </a:xfrm>
          <a:prstGeom prst="rect">
            <a:avLst/>
          </a:prstGeom>
          <a:noFill/>
        </p:spPr>
        <p:txBody>
          <a:bodyPr wrap="square" rtlCol="0">
            <a:spAutoFit/>
          </a:bodyPr>
          <a:lstStyle/>
          <a:p>
            <a:pPr algn="ctr"/>
            <a:r>
              <a:rPr lang="en-AU" dirty="0">
                <a:latin typeface="Lato Regular"/>
              </a:rPr>
              <a:t>Lloyd Wright </a:t>
            </a:r>
          </a:p>
          <a:p>
            <a:pPr algn="ctr"/>
            <a:r>
              <a:rPr lang="en-AU" dirty="0">
                <a:latin typeface="Lato Regular"/>
              </a:rPr>
              <a:t>Waterfall House</a:t>
            </a:r>
          </a:p>
        </p:txBody>
      </p:sp>
      <p:sp>
        <p:nvSpPr>
          <p:cNvPr id="7" name="TextBox 6">
            <a:extLst>
              <a:ext uri="{FF2B5EF4-FFF2-40B4-BE49-F238E27FC236}">
                <a16:creationId xmlns:a16="http://schemas.microsoft.com/office/drawing/2014/main" id="{BE86A1FA-77B5-4F3B-93B9-E896762825FC}"/>
              </a:ext>
            </a:extLst>
          </p:cNvPr>
          <p:cNvSpPr txBox="1"/>
          <p:nvPr/>
        </p:nvSpPr>
        <p:spPr>
          <a:xfrm>
            <a:off x="1846148" y="4520170"/>
            <a:ext cx="2925664" cy="369332"/>
          </a:xfrm>
          <a:prstGeom prst="rect">
            <a:avLst/>
          </a:prstGeom>
          <a:noFill/>
        </p:spPr>
        <p:txBody>
          <a:bodyPr wrap="square" rtlCol="0">
            <a:spAutoFit/>
          </a:bodyPr>
          <a:lstStyle/>
          <a:p>
            <a:r>
              <a:rPr lang="en-AU" dirty="0">
                <a:latin typeface="Lato Regular"/>
              </a:rPr>
              <a:t>Concrete Cancer</a:t>
            </a:r>
          </a:p>
        </p:txBody>
      </p:sp>
    </p:spTree>
    <p:extLst>
      <p:ext uri="{BB962C8B-B14F-4D97-AF65-F5344CB8AC3E}">
        <p14:creationId xmlns:p14="http://schemas.microsoft.com/office/powerpoint/2010/main" val="3265743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370A904-EBB2-45A6-AA5D-BFCE8643096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95952" y="2243959"/>
            <a:ext cx="2414796" cy="1609864"/>
          </a:xfrm>
          <a:prstGeom prst="rect">
            <a:avLst/>
          </a:prstGeom>
        </p:spPr>
      </p:pic>
      <p:sp>
        <p:nvSpPr>
          <p:cNvPr id="5" name="TextBox 4">
            <a:extLst>
              <a:ext uri="{FF2B5EF4-FFF2-40B4-BE49-F238E27FC236}">
                <a16:creationId xmlns:a16="http://schemas.microsoft.com/office/drawing/2014/main" id="{643512A7-4B7E-4917-8662-5C582133FCE1}"/>
              </a:ext>
            </a:extLst>
          </p:cNvPr>
          <p:cNvSpPr txBox="1"/>
          <p:nvPr/>
        </p:nvSpPr>
        <p:spPr>
          <a:xfrm>
            <a:off x="390525" y="3934996"/>
            <a:ext cx="1980479" cy="369332"/>
          </a:xfrm>
          <a:prstGeom prst="rect">
            <a:avLst/>
          </a:prstGeom>
          <a:noFill/>
        </p:spPr>
        <p:txBody>
          <a:bodyPr wrap="none" rtlCol="0">
            <a:spAutoFit/>
          </a:bodyPr>
          <a:lstStyle/>
          <a:p>
            <a:r>
              <a:rPr lang="en-AU" dirty="0">
                <a:latin typeface="Lato Regular"/>
              </a:rPr>
              <a:t>Sprayed Concrete</a:t>
            </a:r>
          </a:p>
        </p:txBody>
      </p:sp>
      <p:pic>
        <p:nvPicPr>
          <p:cNvPr id="7" name="Picture 6">
            <a:extLst>
              <a:ext uri="{FF2B5EF4-FFF2-40B4-BE49-F238E27FC236}">
                <a16:creationId xmlns:a16="http://schemas.microsoft.com/office/drawing/2014/main" id="{D11812CF-F394-45FC-BE6B-DE1902D926B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483091" y="2231823"/>
            <a:ext cx="2450699" cy="1622000"/>
          </a:xfrm>
          <a:prstGeom prst="rect">
            <a:avLst/>
          </a:prstGeom>
        </p:spPr>
      </p:pic>
      <p:sp>
        <p:nvSpPr>
          <p:cNvPr id="8" name="TextBox 7">
            <a:extLst>
              <a:ext uri="{FF2B5EF4-FFF2-40B4-BE49-F238E27FC236}">
                <a16:creationId xmlns:a16="http://schemas.microsoft.com/office/drawing/2014/main" id="{2B61D2CA-8A74-4670-9357-2378BDB3E5C4}"/>
              </a:ext>
            </a:extLst>
          </p:cNvPr>
          <p:cNvSpPr txBox="1"/>
          <p:nvPr/>
        </p:nvSpPr>
        <p:spPr>
          <a:xfrm>
            <a:off x="3202959" y="4263019"/>
            <a:ext cx="2269852" cy="369332"/>
          </a:xfrm>
          <a:prstGeom prst="rect">
            <a:avLst/>
          </a:prstGeom>
          <a:noFill/>
        </p:spPr>
        <p:txBody>
          <a:bodyPr wrap="none" rtlCol="0">
            <a:spAutoFit/>
          </a:bodyPr>
          <a:lstStyle/>
          <a:p>
            <a:r>
              <a:rPr lang="en-AU" dirty="0"/>
              <a:t>Hand-Placed Concrete</a:t>
            </a:r>
          </a:p>
        </p:txBody>
      </p:sp>
      <p:sp>
        <p:nvSpPr>
          <p:cNvPr id="10" name="TextBox 9">
            <a:extLst>
              <a:ext uri="{FF2B5EF4-FFF2-40B4-BE49-F238E27FC236}">
                <a16:creationId xmlns:a16="http://schemas.microsoft.com/office/drawing/2014/main" id="{8801541B-BB63-4D50-8A8A-7A3B32F76E01}"/>
              </a:ext>
            </a:extLst>
          </p:cNvPr>
          <p:cNvSpPr txBox="1"/>
          <p:nvPr/>
        </p:nvSpPr>
        <p:spPr>
          <a:xfrm>
            <a:off x="6542332" y="3908410"/>
            <a:ext cx="2362698" cy="369332"/>
          </a:xfrm>
          <a:prstGeom prst="rect">
            <a:avLst/>
          </a:prstGeom>
          <a:noFill/>
        </p:spPr>
        <p:txBody>
          <a:bodyPr wrap="none" rtlCol="0">
            <a:spAutoFit/>
          </a:bodyPr>
          <a:lstStyle/>
          <a:p>
            <a:r>
              <a:rPr lang="en-AU" dirty="0">
                <a:latin typeface="Lato Regular"/>
              </a:rPr>
              <a:t>Slip-formed Concrete</a:t>
            </a:r>
          </a:p>
        </p:txBody>
      </p:sp>
      <p:pic>
        <p:nvPicPr>
          <p:cNvPr id="11" name="Picture 10">
            <a:extLst>
              <a:ext uri="{FF2B5EF4-FFF2-40B4-BE49-F238E27FC236}">
                <a16:creationId xmlns:a16="http://schemas.microsoft.com/office/drawing/2014/main" id="{84536C7D-3BC6-49AB-9155-EC49DEBD20F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870436" y="1691850"/>
            <a:ext cx="3390541" cy="3038927"/>
          </a:xfrm>
          <a:prstGeom prst="rect">
            <a:avLst/>
          </a:prstGeom>
        </p:spPr>
      </p:pic>
      <p:sp>
        <p:nvSpPr>
          <p:cNvPr id="2" name="Title 1"/>
          <p:cNvSpPr>
            <a:spLocks noGrp="1"/>
          </p:cNvSpPr>
          <p:nvPr>
            <p:ph type="title"/>
          </p:nvPr>
        </p:nvSpPr>
        <p:spPr/>
        <p:txBody>
          <a:bodyPr/>
          <a:lstStyle/>
          <a:p>
            <a:r>
              <a:rPr lang="en-US" dirty="0"/>
              <a:t>Engineering Materials - Concrete Forming</a:t>
            </a:r>
            <a:endParaRPr lang="en-AU" dirty="0"/>
          </a:p>
        </p:txBody>
      </p:sp>
      <p:sp>
        <p:nvSpPr>
          <p:cNvPr id="3" name="Text Placeholder 2"/>
          <p:cNvSpPr>
            <a:spLocks noGrp="1"/>
          </p:cNvSpPr>
          <p:nvPr>
            <p:ph type="body" sz="quarter" idx="13"/>
          </p:nvPr>
        </p:nvSpPr>
        <p:spPr/>
        <p:txBody>
          <a:bodyPr/>
          <a:lstStyle/>
          <a:p>
            <a:r>
              <a:rPr lang="en-US" dirty="0"/>
              <a:t>P2.1 describes the types of materials, components and processes and explains their implications for engineering development</a:t>
            </a:r>
          </a:p>
          <a:p>
            <a:r>
              <a:rPr lang="en-US" dirty="0"/>
              <a:t>P4.1 describes developments in technology and their impact on engineering products</a:t>
            </a:r>
            <a:endParaRPr lang="en-AU" dirty="0"/>
          </a:p>
        </p:txBody>
      </p:sp>
    </p:spTree>
    <p:extLst>
      <p:ext uri="{BB962C8B-B14F-4D97-AF65-F5344CB8AC3E}">
        <p14:creationId xmlns:p14="http://schemas.microsoft.com/office/powerpoint/2010/main" val="2472757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1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15609" y="662448"/>
            <a:ext cx="4873159" cy="455613"/>
          </a:xfrm>
        </p:spPr>
        <p:txBody>
          <a:bodyPr/>
          <a:lstStyle/>
          <a:p>
            <a:r>
              <a:rPr lang="en-US" dirty="0"/>
              <a:t>Engineering Granular Materials</a:t>
            </a:r>
            <a:endParaRPr lang="en-AU" dirty="0"/>
          </a:p>
        </p:txBody>
      </p:sp>
      <p:sp>
        <p:nvSpPr>
          <p:cNvPr id="7" name="TextBox 6">
            <a:extLst>
              <a:ext uri="{FF2B5EF4-FFF2-40B4-BE49-F238E27FC236}">
                <a16:creationId xmlns:a16="http://schemas.microsoft.com/office/drawing/2014/main" id="{BE86A1FA-77B5-4F3B-93B9-E896762825FC}"/>
              </a:ext>
            </a:extLst>
          </p:cNvPr>
          <p:cNvSpPr txBox="1"/>
          <p:nvPr/>
        </p:nvSpPr>
        <p:spPr>
          <a:xfrm>
            <a:off x="5009082" y="4222519"/>
            <a:ext cx="3182353" cy="369332"/>
          </a:xfrm>
          <a:prstGeom prst="rect">
            <a:avLst/>
          </a:prstGeom>
          <a:noFill/>
        </p:spPr>
        <p:txBody>
          <a:bodyPr wrap="square" rtlCol="0">
            <a:spAutoFit/>
          </a:bodyPr>
          <a:lstStyle/>
          <a:p>
            <a:r>
              <a:rPr lang="en-AU" dirty="0">
                <a:latin typeface="Lato Regular"/>
              </a:rPr>
              <a:t>Road Compaction in layers</a:t>
            </a:r>
          </a:p>
        </p:txBody>
      </p:sp>
      <p:sp>
        <p:nvSpPr>
          <p:cNvPr id="4" name="TextBox 3">
            <a:extLst>
              <a:ext uri="{FF2B5EF4-FFF2-40B4-BE49-F238E27FC236}">
                <a16:creationId xmlns:a16="http://schemas.microsoft.com/office/drawing/2014/main" id="{89AD0677-40BE-4B9C-8406-B28E10177345}"/>
              </a:ext>
            </a:extLst>
          </p:cNvPr>
          <p:cNvSpPr txBox="1"/>
          <p:nvPr/>
        </p:nvSpPr>
        <p:spPr>
          <a:xfrm>
            <a:off x="186490" y="2248584"/>
            <a:ext cx="3585410" cy="1477328"/>
          </a:xfrm>
          <a:prstGeom prst="rect">
            <a:avLst/>
          </a:prstGeom>
          <a:noFill/>
        </p:spPr>
        <p:txBody>
          <a:bodyPr wrap="square" rtlCol="0">
            <a:spAutoFit/>
          </a:bodyPr>
          <a:lstStyle/>
          <a:p>
            <a:r>
              <a:rPr lang="en-AU" b="1" dirty="0"/>
              <a:t>Michael van Koeverden</a:t>
            </a:r>
          </a:p>
          <a:p>
            <a:pPr marL="285750" indent="-285750">
              <a:buFont typeface="Arial" panose="020B0604020202020204" pitchFamily="34" charset="0"/>
              <a:buChar char="•"/>
            </a:pPr>
            <a:endParaRPr lang="en-AU" dirty="0"/>
          </a:p>
          <a:p>
            <a:pPr marL="285750" indent="-285750">
              <a:buFont typeface="Arial" panose="020B0604020202020204" pitchFamily="34" charset="0"/>
              <a:buChar char="•"/>
            </a:pPr>
            <a:r>
              <a:rPr lang="en-AU" dirty="0"/>
              <a:t>Compaction in the classroom</a:t>
            </a:r>
          </a:p>
          <a:p>
            <a:endParaRPr lang="en-AU" dirty="0"/>
          </a:p>
          <a:p>
            <a:pPr marL="285750" indent="-285750">
              <a:buFont typeface="Arial" panose="020B0604020202020204" pitchFamily="34" charset="0"/>
              <a:buChar char="•"/>
            </a:pPr>
            <a:r>
              <a:rPr lang="en-AU" dirty="0"/>
              <a:t>The role of confining pressure</a:t>
            </a:r>
          </a:p>
        </p:txBody>
      </p:sp>
      <p:sp>
        <p:nvSpPr>
          <p:cNvPr id="8" name="TextBox 7">
            <a:extLst>
              <a:ext uri="{FF2B5EF4-FFF2-40B4-BE49-F238E27FC236}">
                <a16:creationId xmlns:a16="http://schemas.microsoft.com/office/drawing/2014/main" id="{CC614874-11DF-4CC7-A771-3641B262DE7F}"/>
              </a:ext>
            </a:extLst>
          </p:cNvPr>
          <p:cNvSpPr txBox="1"/>
          <p:nvPr/>
        </p:nvSpPr>
        <p:spPr>
          <a:xfrm>
            <a:off x="186490" y="1609863"/>
            <a:ext cx="4301289" cy="369332"/>
          </a:xfrm>
          <a:prstGeom prst="rect">
            <a:avLst/>
          </a:prstGeom>
          <a:noFill/>
        </p:spPr>
        <p:txBody>
          <a:bodyPr wrap="square" rtlCol="0">
            <a:spAutoFit/>
          </a:bodyPr>
          <a:lstStyle/>
          <a:p>
            <a:r>
              <a:rPr lang="en-AU" u="sng" dirty="0"/>
              <a:t>Roadbases Videos on Compaction</a:t>
            </a:r>
          </a:p>
        </p:txBody>
      </p:sp>
      <p:sp>
        <p:nvSpPr>
          <p:cNvPr id="10" name="TextBox 9">
            <a:extLst>
              <a:ext uri="{FF2B5EF4-FFF2-40B4-BE49-F238E27FC236}">
                <a16:creationId xmlns:a16="http://schemas.microsoft.com/office/drawing/2014/main" id="{E7BD96BF-ECB9-4F4C-A335-3D729A60F732}"/>
              </a:ext>
            </a:extLst>
          </p:cNvPr>
          <p:cNvSpPr txBox="1"/>
          <p:nvPr/>
        </p:nvSpPr>
        <p:spPr>
          <a:xfrm>
            <a:off x="7050505" y="3993521"/>
            <a:ext cx="1497932" cy="307777"/>
          </a:xfrm>
          <a:prstGeom prst="rect">
            <a:avLst/>
          </a:prstGeom>
          <a:noFill/>
          <a:ln>
            <a:noFill/>
          </a:ln>
        </p:spPr>
        <p:txBody>
          <a:bodyPr wrap="square" rtlCol="0">
            <a:spAutoFit/>
          </a:bodyPr>
          <a:lstStyle/>
          <a:p>
            <a:r>
              <a:rPr lang="en-AU" sz="1400" dirty="0">
                <a:solidFill>
                  <a:schemeClr val="bg1">
                    <a:lumMod val="95000"/>
                  </a:schemeClr>
                </a:solidFill>
              </a:rPr>
              <a:t>Source: CCAA</a:t>
            </a:r>
          </a:p>
        </p:txBody>
      </p:sp>
      <p:pic>
        <p:nvPicPr>
          <p:cNvPr id="3" name="Picture 2">
            <a:extLst>
              <a:ext uri="{FF2B5EF4-FFF2-40B4-BE49-F238E27FC236}">
                <a16:creationId xmlns:a16="http://schemas.microsoft.com/office/drawing/2014/main" id="{4A7E7DB6-D9CC-4F33-8B09-9A0BC402714B}"/>
              </a:ext>
            </a:extLst>
          </p:cNvPr>
          <p:cNvPicPr>
            <a:picLocks noChangeAspect="1"/>
          </p:cNvPicPr>
          <p:nvPr/>
        </p:nvPicPr>
        <p:blipFill>
          <a:blip r:embed="rId3"/>
          <a:stretch>
            <a:fillRect/>
          </a:stretch>
        </p:blipFill>
        <p:spPr>
          <a:xfrm>
            <a:off x="5009082" y="1456495"/>
            <a:ext cx="2937776" cy="2427590"/>
          </a:xfrm>
          <a:prstGeom prst="rect">
            <a:avLst/>
          </a:prstGeom>
          <a:ln>
            <a:solidFill>
              <a:schemeClr val="tx1"/>
            </a:solidFill>
          </a:ln>
        </p:spPr>
      </p:pic>
    </p:spTree>
    <p:extLst>
      <p:ext uri="{BB962C8B-B14F-4D97-AF65-F5344CB8AC3E}">
        <p14:creationId xmlns:p14="http://schemas.microsoft.com/office/powerpoint/2010/main" val="1434749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15609" y="662448"/>
            <a:ext cx="4873159" cy="455613"/>
          </a:xfrm>
        </p:spPr>
        <p:txBody>
          <a:bodyPr/>
          <a:lstStyle/>
          <a:p>
            <a:r>
              <a:rPr lang="en-US" dirty="0"/>
              <a:t>Engineering Granular Materials</a:t>
            </a:r>
            <a:endParaRPr lang="en-AU" dirty="0"/>
          </a:p>
        </p:txBody>
      </p:sp>
      <p:sp>
        <p:nvSpPr>
          <p:cNvPr id="7" name="TextBox 6">
            <a:extLst>
              <a:ext uri="{FF2B5EF4-FFF2-40B4-BE49-F238E27FC236}">
                <a16:creationId xmlns:a16="http://schemas.microsoft.com/office/drawing/2014/main" id="{BE86A1FA-77B5-4F3B-93B9-E896762825FC}"/>
              </a:ext>
            </a:extLst>
          </p:cNvPr>
          <p:cNvSpPr txBox="1"/>
          <p:nvPr/>
        </p:nvSpPr>
        <p:spPr>
          <a:xfrm>
            <a:off x="5509764" y="4520170"/>
            <a:ext cx="2437094" cy="369332"/>
          </a:xfrm>
          <a:prstGeom prst="rect">
            <a:avLst/>
          </a:prstGeom>
          <a:noFill/>
        </p:spPr>
        <p:txBody>
          <a:bodyPr wrap="square" rtlCol="0">
            <a:spAutoFit/>
          </a:bodyPr>
          <a:lstStyle/>
          <a:p>
            <a:r>
              <a:rPr lang="en-AU" dirty="0">
                <a:latin typeface="Lato Regular"/>
              </a:rPr>
              <a:t>Road pavement layers</a:t>
            </a:r>
          </a:p>
        </p:txBody>
      </p:sp>
      <p:sp>
        <p:nvSpPr>
          <p:cNvPr id="4" name="TextBox 3">
            <a:extLst>
              <a:ext uri="{FF2B5EF4-FFF2-40B4-BE49-F238E27FC236}">
                <a16:creationId xmlns:a16="http://schemas.microsoft.com/office/drawing/2014/main" id="{89AD0677-40BE-4B9C-8406-B28E10177345}"/>
              </a:ext>
            </a:extLst>
          </p:cNvPr>
          <p:cNvSpPr txBox="1"/>
          <p:nvPr/>
        </p:nvSpPr>
        <p:spPr>
          <a:xfrm>
            <a:off x="186490" y="2248584"/>
            <a:ext cx="3585410" cy="2308324"/>
          </a:xfrm>
          <a:prstGeom prst="rect">
            <a:avLst/>
          </a:prstGeom>
          <a:noFill/>
        </p:spPr>
        <p:txBody>
          <a:bodyPr wrap="square" rtlCol="0">
            <a:spAutoFit/>
          </a:bodyPr>
          <a:lstStyle/>
          <a:p>
            <a:pPr marL="285750" indent="-285750">
              <a:buFont typeface="Arial" panose="020B0604020202020204" pitchFamily="34" charset="0"/>
              <a:buChar char="•"/>
            </a:pPr>
            <a:r>
              <a:rPr lang="en-AU" dirty="0">
                <a:hlinkClick r:id="rId3"/>
              </a:rPr>
              <a:t>https://www.youtube.com/watch?v=qq09VuGYE1E</a:t>
            </a:r>
            <a:endParaRPr lang="en-AU" dirty="0"/>
          </a:p>
          <a:p>
            <a:endParaRPr lang="en-AU" dirty="0"/>
          </a:p>
          <a:p>
            <a:pPr marL="285750" indent="-285750">
              <a:buFont typeface="Arial" panose="020B0604020202020204" pitchFamily="34" charset="0"/>
              <a:buChar char="•"/>
            </a:pPr>
            <a:r>
              <a:rPr lang="en-AU" dirty="0">
                <a:hlinkClick r:id="rId4"/>
              </a:rPr>
              <a:t>https://www.youtube.com/watch?v=nQsgbnTxZXs</a:t>
            </a:r>
            <a:endParaRPr lang="en-AU" dirty="0"/>
          </a:p>
          <a:p>
            <a:endParaRPr lang="en-AU" dirty="0"/>
          </a:p>
          <a:p>
            <a:pPr marL="285750" indent="-285750">
              <a:buFont typeface="Arial" panose="020B0604020202020204" pitchFamily="34" charset="0"/>
              <a:buChar char="•"/>
            </a:pPr>
            <a:r>
              <a:rPr lang="en-AU" dirty="0">
                <a:hlinkClick r:id="rId5"/>
              </a:rPr>
              <a:t>https://www.youtube.com/watch?v=Q69a_LiqC3s</a:t>
            </a:r>
            <a:endParaRPr lang="en-AU" dirty="0"/>
          </a:p>
        </p:txBody>
      </p:sp>
      <p:sp>
        <p:nvSpPr>
          <p:cNvPr id="8" name="TextBox 7">
            <a:extLst>
              <a:ext uri="{FF2B5EF4-FFF2-40B4-BE49-F238E27FC236}">
                <a16:creationId xmlns:a16="http://schemas.microsoft.com/office/drawing/2014/main" id="{CC614874-11DF-4CC7-A771-3641B262DE7F}"/>
              </a:ext>
            </a:extLst>
          </p:cNvPr>
          <p:cNvSpPr txBox="1"/>
          <p:nvPr/>
        </p:nvSpPr>
        <p:spPr>
          <a:xfrm>
            <a:off x="186490" y="1609863"/>
            <a:ext cx="2840463" cy="646331"/>
          </a:xfrm>
          <a:prstGeom prst="rect">
            <a:avLst/>
          </a:prstGeom>
          <a:noFill/>
        </p:spPr>
        <p:txBody>
          <a:bodyPr wrap="square" rtlCol="0">
            <a:spAutoFit/>
          </a:bodyPr>
          <a:lstStyle/>
          <a:p>
            <a:r>
              <a:rPr lang="en-AU" u="sng" dirty="0"/>
              <a:t>Roadbases Videos on Compaction</a:t>
            </a:r>
          </a:p>
        </p:txBody>
      </p:sp>
      <p:pic>
        <p:nvPicPr>
          <p:cNvPr id="9" name="Picture 8">
            <a:extLst>
              <a:ext uri="{FF2B5EF4-FFF2-40B4-BE49-F238E27FC236}">
                <a16:creationId xmlns:a16="http://schemas.microsoft.com/office/drawing/2014/main" id="{174D0748-91B2-4C00-83DE-31ADC73E67EE}"/>
              </a:ext>
            </a:extLst>
          </p:cNvPr>
          <p:cNvPicPr>
            <a:picLocks noChangeAspect="1"/>
          </p:cNvPicPr>
          <p:nvPr/>
        </p:nvPicPr>
        <p:blipFill>
          <a:blip r:embed="rId6"/>
          <a:stretch>
            <a:fillRect/>
          </a:stretch>
        </p:blipFill>
        <p:spPr>
          <a:xfrm>
            <a:off x="4383325" y="1587457"/>
            <a:ext cx="4292456" cy="2893595"/>
          </a:xfrm>
          <a:prstGeom prst="rect">
            <a:avLst/>
          </a:prstGeom>
          <a:ln>
            <a:solidFill>
              <a:schemeClr val="tx1"/>
            </a:solidFill>
          </a:ln>
        </p:spPr>
      </p:pic>
      <p:sp>
        <p:nvSpPr>
          <p:cNvPr id="10" name="TextBox 9">
            <a:extLst>
              <a:ext uri="{FF2B5EF4-FFF2-40B4-BE49-F238E27FC236}">
                <a16:creationId xmlns:a16="http://schemas.microsoft.com/office/drawing/2014/main" id="{E7BD96BF-ECB9-4F4C-A335-3D729A60F732}"/>
              </a:ext>
            </a:extLst>
          </p:cNvPr>
          <p:cNvSpPr txBox="1"/>
          <p:nvPr/>
        </p:nvSpPr>
        <p:spPr>
          <a:xfrm>
            <a:off x="7050505" y="3993521"/>
            <a:ext cx="1497932" cy="307777"/>
          </a:xfrm>
          <a:prstGeom prst="rect">
            <a:avLst/>
          </a:prstGeom>
          <a:noFill/>
          <a:ln>
            <a:noFill/>
          </a:ln>
        </p:spPr>
        <p:txBody>
          <a:bodyPr wrap="square" rtlCol="0">
            <a:spAutoFit/>
          </a:bodyPr>
          <a:lstStyle/>
          <a:p>
            <a:r>
              <a:rPr lang="en-AU" sz="1400" dirty="0">
                <a:solidFill>
                  <a:schemeClr val="bg1">
                    <a:lumMod val="95000"/>
                  </a:schemeClr>
                </a:solidFill>
              </a:rPr>
              <a:t>Source: CCAA</a:t>
            </a:r>
          </a:p>
        </p:txBody>
      </p:sp>
    </p:spTree>
    <p:extLst>
      <p:ext uri="{BB962C8B-B14F-4D97-AF65-F5344CB8AC3E}">
        <p14:creationId xmlns:p14="http://schemas.microsoft.com/office/powerpoint/2010/main" val="3410485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584570" y="2787254"/>
            <a:ext cx="3982726" cy="2205160"/>
          </a:xfrm>
          <a:prstGeom prst="rect">
            <a:avLst/>
          </a:prstGeom>
        </p:spPr>
      </p:pic>
      <p:sp>
        <p:nvSpPr>
          <p:cNvPr id="30722" name="Title 1"/>
          <p:cNvSpPr>
            <a:spLocks noGrp="1"/>
          </p:cNvSpPr>
          <p:nvPr>
            <p:ph type="title"/>
          </p:nvPr>
        </p:nvSpPr>
        <p:spPr/>
        <p:txBody>
          <a:bodyPr/>
          <a:lstStyle/>
          <a:p>
            <a:r>
              <a:rPr lang="en-AU" altLang="en-US" sz="2400" dirty="0"/>
              <a:t>Teacher  Development Program</a:t>
            </a:r>
            <a:br>
              <a:rPr lang="en-AU" altLang="en-US" sz="2400" dirty="0"/>
            </a:br>
            <a:r>
              <a:rPr lang="en-AU" altLang="en-US" sz="2400" dirty="0"/>
              <a:t>Bringing schools and engineering together</a:t>
            </a:r>
            <a:endParaRPr lang="en-US" altLang="en-US" sz="2400" dirty="0"/>
          </a:p>
        </p:txBody>
      </p:sp>
      <p:sp>
        <p:nvSpPr>
          <p:cNvPr id="18435" name="Content Placeholder 2"/>
          <p:cNvSpPr>
            <a:spLocks noGrp="1"/>
          </p:cNvSpPr>
          <p:nvPr>
            <p:ph idx="1"/>
          </p:nvPr>
        </p:nvSpPr>
        <p:spPr/>
        <p:txBody>
          <a:bodyPr/>
          <a:lstStyle/>
          <a:p>
            <a:r>
              <a:rPr lang="en-US" altLang="en-US" sz="1400" b="1" dirty="0"/>
              <a:t>Drop box</a:t>
            </a:r>
          </a:p>
          <a:p>
            <a:endParaRPr lang="en-US" altLang="en-US" sz="1400" dirty="0"/>
          </a:p>
          <a:p>
            <a:r>
              <a:rPr lang="en-AU" altLang="en-US" sz="1200" dirty="0"/>
              <a:t>We have created an “ENGINEERING STUDIES RESOURCE CENTRE” on Dropbox.</a:t>
            </a:r>
          </a:p>
          <a:p>
            <a:r>
              <a:rPr lang="en-AU" altLang="en-US" sz="1200" dirty="0"/>
              <a:t>This can be used by Teachers and Engineers Australia to share and communicate useful resources.</a:t>
            </a:r>
          </a:p>
          <a:p>
            <a:endParaRPr lang="en-US" altLang="en-US" dirty="0"/>
          </a:p>
        </p:txBody>
      </p:sp>
      <p:pic>
        <p:nvPicPr>
          <p:cNvPr id="30724" name="Picture 1"/>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787312" y="3202083"/>
            <a:ext cx="917972" cy="917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7162637" y="2938787"/>
            <a:ext cx="1663644" cy="369332"/>
          </a:xfrm>
          <a:prstGeom prst="rect">
            <a:avLst/>
          </a:prstGeom>
          <a:noFill/>
        </p:spPr>
        <p:txBody>
          <a:bodyPr wrap="square" rtlCol="0">
            <a:spAutoFit/>
          </a:bodyPr>
          <a:lstStyle/>
          <a:p>
            <a:r>
              <a:rPr lang="en-AU" dirty="0"/>
              <a:t>This Module</a:t>
            </a:r>
          </a:p>
        </p:txBody>
      </p:sp>
      <p:sp>
        <p:nvSpPr>
          <p:cNvPr id="3" name="Left Arrow 2"/>
          <p:cNvSpPr/>
          <p:nvPr/>
        </p:nvSpPr>
        <p:spPr>
          <a:xfrm>
            <a:off x="6122113" y="3031120"/>
            <a:ext cx="1040524" cy="184666"/>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108783483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51" y="464803"/>
            <a:ext cx="4873159" cy="455613"/>
          </a:xfrm>
        </p:spPr>
        <p:txBody>
          <a:bodyPr/>
          <a:lstStyle/>
          <a:p>
            <a:r>
              <a:rPr lang="en-US" dirty="0"/>
              <a:t>Engineering Granular Materials</a:t>
            </a:r>
            <a:endParaRPr lang="en-AU" dirty="0"/>
          </a:p>
        </p:txBody>
      </p:sp>
      <p:sp>
        <p:nvSpPr>
          <p:cNvPr id="8" name="TextBox 7">
            <a:extLst>
              <a:ext uri="{FF2B5EF4-FFF2-40B4-BE49-F238E27FC236}">
                <a16:creationId xmlns:a16="http://schemas.microsoft.com/office/drawing/2014/main" id="{CC614874-11DF-4CC7-A771-3641B262DE7F}"/>
              </a:ext>
            </a:extLst>
          </p:cNvPr>
          <p:cNvSpPr txBox="1"/>
          <p:nvPr/>
        </p:nvSpPr>
        <p:spPr>
          <a:xfrm>
            <a:off x="186491" y="1609863"/>
            <a:ext cx="1534026" cy="646331"/>
          </a:xfrm>
          <a:prstGeom prst="rect">
            <a:avLst/>
          </a:prstGeom>
          <a:noFill/>
        </p:spPr>
        <p:txBody>
          <a:bodyPr wrap="square" rtlCol="0">
            <a:spAutoFit/>
          </a:bodyPr>
          <a:lstStyle/>
          <a:p>
            <a:r>
              <a:rPr lang="en-AU" u="sng" dirty="0"/>
              <a:t>Roadbases and their use</a:t>
            </a:r>
          </a:p>
        </p:txBody>
      </p:sp>
      <p:sp>
        <p:nvSpPr>
          <p:cNvPr id="10" name="TextBox 9">
            <a:extLst>
              <a:ext uri="{FF2B5EF4-FFF2-40B4-BE49-F238E27FC236}">
                <a16:creationId xmlns:a16="http://schemas.microsoft.com/office/drawing/2014/main" id="{E7BD96BF-ECB9-4F4C-A335-3D729A60F732}"/>
              </a:ext>
            </a:extLst>
          </p:cNvPr>
          <p:cNvSpPr txBox="1"/>
          <p:nvPr/>
        </p:nvSpPr>
        <p:spPr>
          <a:xfrm>
            <a:off x="7050505" y="3993521"/>
            <a:ext cx="1497932" cy="307777"/>
          </a:xfrm>
          <a:prstGeom prst="rect">
            <a:avLst/>
          </a:prstGeom>
          <a:noFill/>
          <a:ln>
            <a:noFill/>
          </a:ln>
        </p:spPr>
        <p:txBody>
          <a:bodyPr wrap="square" rtlCol="0">
            <a:spAutoFit/>
          </a:bodyPr>
          <a:lstStyle/>
          <a:p>
            <a:r>
              <a:rPr lang="en-AU" sz="1400" dirty="0">
                <a:solidFill>
                  <a:schemeClr val="bg1">
                    <a:lumMod val="95000"/>
                  </a:schemeClr>
                </a:solidFill>
              </a:rPr>
              <a:t>Source: CCAA</a:t>
            </a:r>
          </a:p>
        </p:txBody>
      </p:sp>
      <p:pic>
        <p:nvPicPr>
          <p:cNvPr id="3" name="Picture 2">
            <a:extLst>
              <a:ext uri="{FF2B5EF4-FFF2-40B4-BE49-F238E27FC236}">
                <a16:creationId xmlns:a16="http://schemas.microsoft.com/office/drawing/2014/main" id="{6D7E1D43-547F-459A-A0EE-CC97BD9A980F}"/>
              </a:ext>
            </a:extLst>
          </p:cNvPr>
          <p:cNvPicPr>
            <a:picLocks noChangeAspect="1"/>
          </p:cNvPicPr>
          <p:nvPr/>
        </p:nvPicPr>
        <p:blipFill>
          <a:blip r:embed="rId3"/>
          <a:stretch>
            <a:fillRect/>
          </a:stretch>
        </p:blipFill>
        <p:spPr>
          <a:xfrm>
            <a:off x="1828799" y="920416"/>
            <a:ext cx="7128710" cy="4036595"/>
          </a:xfrm>
          <a:prstGeom prst="rect">
            <a:avLst/>
          </a:prstGeom>
          <a:ln>
            <a:solidFill>
              <a:schemeClr val="tx1"/>
            </a:solidFill>
          </a:ln>
        </p:spPr>
      </p:pic>
    </p:spTree>
    <p:extLst>
      <p:ext uri="{BB962C8B-B14F-4D97-AF65-F5344CB8AC3E}">
        <p14:creationId xmlns:p14="http://schemas.microsoft.com/office/powerpoint/2010/main" val="409584404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15610" y="662448"/>
            <a:ext cx="3724144" cy="455613"/>
          </a:xfrm>
        </p:spPr>
        <p:txBody>
          <a:bodyPr/>
          <a:lstStyle/>
          <a:p>
            <a:r>
              <a:rPr lang="en-US" dirty="0"/>
              <a:t>Engineering Granular Materials</a:t>
            </a:r>
            <a:endParaRPr lang="en-AU" dirty="0"/>
          </a:p>
        </p:txBody>
      </p:sp>
      <p:sp>
        <p:nvSpPr>
          <p:cNvPr id="7" name="TextBox 6">
            <a:extLst>
              <a:ext uri="{FF2B5EF4-FFF2-40B4-BE49-F238E27FC236}">
                <a16:creationId xmlns:a16="http://schemas.microsoft.com/office/drawing/2014/main" id="{BE86A1FA-77B5-4F3B-93B9-E896762825FC}"/>
              </a:ext>
            </a:extLst>
          </p:cNvPr>
          <p:cNvSpPr txBox="1"/>
          <p:nvPr/>
        </p:nvSpPr>
        <p:spPr>
          <a:xfrm>
            <a:off x="5509764" y="4520170"/>
            <a:ext cx="2437094" cy="369332"/>
          </a:xfrm>
          <a:prstGeom prst="rect">
            <a:avLst/>
          </a:prstGeom>
          <a:noFill/>
        </p:spPr>
        <p:txBody>
          <a:bodyPr wrap="square" rtlCol="0">
            <a:spAutoFit/>
          </a:bodyPr>
          <a:lstStyle/>
          <a:p>
            <a:r>
              <a:rPr lang="en-AU" dirty="0">
                <a:latin typeface="Lato Regular"/>
              </a:rPr>
              <a:t>Road pavement layers</a:t>
            </a:r>
          </a:p>
        </p:txBody>
      </p:sp>
      <p:sp>
        <p:nvSpPr>
          <p:cNvPr id="4" name="TextBox 3">
            <a:extLst>
              <a:ext uri="{FF2B5EF4-FFF2-40B4-BE49-F238E27FC236}">
                <a16:creationId xmlns:a16="http://schemas.microsoft.com/office/drawing/2014/main" id="{89AD0677-40BE-4B9C-8406-B28E10177345}"/>
              </a:ext>
            </a:extLst>
          </p:cNvPr>
          <p:cNvSpPr txBox="1"/>
          <p:nvPr/>
        </p:nvSpPr>
        <p:spPr>
          <a:xfrm>
            <a:off x="186490" y="1979195"/>
            <a:ext cx="3585410" cy="2308324"/>
          </a:xfrm>
          <a:prstGeom prst="rect">
            <a:avLst/>
          </a:prstGeom>
          <a:noFill/>
        </p:spPr>
        <p:txBody>
          <a:bodyPr wrap="square" rtlCol="0">
            <a:spAutoFit/>
          </a:bodyPr>
          <a:lstStyle/>
          <a:p>
            <a:r>
              <a:rPr lang="en-AU" dirty="0">
                <a:hlinkClick r:id="rId3"/>
              </a:rPr>
              <a:t>https://www.ccaa.com.au/iMIS_Prod/CCAA/Public_Content/PUBLICATIONS/Technical_Publications/Notes/Technical_Note_76_-_Introduction_To_Roadbase_Products_And_Testing.aspx?WebsiteKey=4998d6ce-2791-4962-b1e2-6b717f54a8d3</a:t>
            </a:r>
            <a:endParaRPr lang="en-AU" dirty="0"/>
          </a:p>
        </p:txBody>
      </p:sp>
      <p:sp>
        <p:nvSpPr>
          <p:cNvPr id="8" name="TextBox 7">
            <a:extLst>
              <a:ext uri="{FF2B5EF4-FFF2-40B4-BE49-F238E27FC236}">
                <a16:creationId xmlns:a16="http://schemas.microsoft.com/office/drawing/2014/main" id="{CC614874-11DF-4CC7-A771-3641B262DE7F}"/>
              </a:ext>
            </a:extLst>
          </p:cNvPr>
          <p:cNvSpPr txBox="1"/>
          <p:nvPr/>
        </p:nvSpPr>
        <p:spPr>
          <a:xfrm>
            <a:off x="186490" y="1609863"/>
            <a:ext cx="2840463" cy="369332"/>
          </a:xfrm>
          <a:prstGeom prst="rect">
            <a:avLst/>
          </a:prstGeom>
          <a:noFill/>
        </p:spPr>
        <p:txBody>
          <a:bodyPr wrap="square" rtlCol="0">
            <a:spAutoFit/>
          </a:bodyPr>
          <a:lstStyle/>
          <a:p>
            <a:r>
              <a:rPr lang="en-AU" u="sng" dirty="0"/>
              <a:t>Roadbases and their use</a:t>
            </a:r>
          </a:p>
        </p:txBody>
      </p:sp>
      <p:sp>
        <p:nvSpPr>
          <p:cNvPr id="10" name="TextBox 9">
            <a:extLst>
              <a:ext uri="{FF2B5EF4-FFF2-40B4-BE49-F238E27FC236}">
                <a16:creationId xmlns:a16="http://schemas.microsoft.com/office/drawing/2014/main" id="{E7BD96BF-ECB9-4F4C-A335-3D729A60F732}"/>
              </a:ext>
            </a:extLst>
          </p:cNvPr>
          <p:cNvSpPr txBox="1"/>
          <p:nvPr/>
        </p:nvSpPr>
        <p:spPr>
          <a:xfrm>
            <a:off x="7050505" y="3993521"/>
            <a:ext cx="1497932" cy="307777"/>
          </a:xfrm>
          <a:prstGeom prst="rect">
            <a:avLst/>
          </a:prstGeom>
          <a:noFill/>
          <a:ln>
            <a:noFill/>
          </a:ln>
        </p:spPr>
        <p:txBody>
          <a:bodyPr wrap="square" rtlCol="0">
            <a:spAutoFit/>
          </a:bodyPr>
          <a:lstStyle/>
          <a:p>
            <a:r>
              <a:rPr lang="en-AU" sz="1400" dirty="0">
                <a:solidFill>
                  <a:schemeClr val="bg1">
                    <a:lumMod val="95000"/>
                  </a:schemeClr>
                </a:solidFill>
              </a:rPr>
              <a:t>Source: CCAA</a:t>
            </a:r>
          </a:p>
        </p:txBody>
      </p:sp>
      <p:pic>
        <p:nvPicPr>
          <p:cNvPr id="11" name="Picture 10">
            <a:extLst>
              <a:ext uri="{FF2B5EF4-FFF2-40B4-BE49-F238E27FC236}">
                <a16:creationId xmlns:a16="http://schemas.microsoft.com/office/drawing/2014/main" id="{BB46CB21-4244-41D9-868D-7D04E105CB00}"/>
              </a:ext>
            </a:extLst>
          </p:cNvPr>
          <p:cNvPicPr>
            <a:picLocks noChangeAspect="1"/>
          </p:cNvPicPr>
          <p:nvPr/>
        </p:nvPicPr>
        <p:blipFill>
          <a:blip r:embed="rId4"/>
          <a:stretch>
            <a:fillRect/>
          </a:stretch>
        </p:blipFill>
        <p:spPr>
          <a:xfrm>
            <a:off x="5239754" y="156410"/>
            <a:ext cx="3077122" cy="4409574"/>
          </a:xfrm>
          <a:prstGeom prst="rect">
            <a:avLst/>
          </a:prstGeom>
          <a:ln>
            <a:solidFill>
              <a:schemeClr val="tx1"/>
            </a:solidFill>
          </a:ln>
        </p:spPr>
      </p:pic>
    </p:spTree>
    <p:extLst>
      <p:ext uri="{BB962C8B-B14F-4D97-AF65-F5344CB8AC3E}">
        <p14:creationId xmlns:p14="http://schemas.microsoft.com/office/powerpoint/2010/main" val="4112994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15609" y="662448"/>
            <a:ext cx="3585411" cy="455613"/>
          </a:xfrm>
        </p:spPr>
        <p:txBody>
          <a:bodyPr/>
          <a:lstStyle/>
          <a:p>
            <a:r>
              <a:rPr lang="en-US" dirty="0"/>
              <a:t>Engineering Granular Materials</a:t>
            </a:r>
            <a:endParaRPr lang="en-AU" dirty="0"/>
          </a:p>
        </p:txBody>
      </p:sp>
      <p:sp>
        <p:nvSpPr>
          <p:cNvPr id="7" name="TextBox 6">
            <a:extLst>
              <a:ext uri="{FF2B5EF4-FFF2-40B4-BE49-F238E27FC236}">
                <a16:creationId xmlns:a16="http://schemas.microsoft.com/office/drawing/2014/main" id="{BE86A1FA-77B5-4F3B-93B9-E896762825FC}"/>
              </a:ext>
            </a:extLst>
          </p:cNvPr>
          <p:cNvSpPr txBox="1"/>
          <p:nvPr/>
        </p:nvSpPr>
        <p:spPr>
          <a:xfrm>
            <a:off x="5311355" y="4694140"/>
            <a:ext cx="3720710" cy="369332"/>
          </a:xfrm>
          <a:prstGeom prst="rect">
            <a:avLst/>
          </a:prstGeom>
          <a:noFill/>
        </p:spPr>
        <p:txBody>
          <a:bodyPr wrap="square" rtlCol="0">
            <a:spAutoFit/>
          </a:bodyPr>
          <a:lstStyle/>
          <a:p>
            <a:r>
              <a:rPr lang="en-AU" dirty="0">
                <a:latin typeface="Lato Regular"/>
              </a:rPr>
              <a:t>Moisture in Road pavement layers</a:t>
            </a:r>
          </a:p>
        </p:txBody>
      </p:sp>
      <p:sp>
        <p:nvSpPr>
          <p:cNvPr id="4" name="TextBox 3">
            <a:extLst>
              <a:ext uri="{FF2B5EF4-FFF2-40B4-BE49-F238E27FC236}">
                <a16:creationId xmlns:a16="http://schemas.microsoft.com/office/drawing/2014/main" id="{89AD0677-40BE-4B9C-8406-B28E10177345}"/>
              </a:ext>
            </a:extLst>
          </p:cNvPr>
          <p:cNvSpPr txBox="1"/>
          <p:nvPr/>
        </p:nvSpPr>
        <p:spPr>
          <a:xfrm>
            <a:off x="186490" y="2099510"/>
            <a:ext cx="4626142" cy="1754326"/>
          </a:xfrm>
          <a:prstGeom prst="rect">
            <a:avLst/>
          </a:prstGeom>
          <a:noFill/>
        </p:spPr>
        <p:txBody>
          <a:bodyPr wrap="square" rtlCol="0">
            <a:spAutoFit/>
          </a:bodyPr>
          <a:lstStyle/>
          <a:p>
            <a:r>
              <a:rPr lang="en-AU" dirty="0">
                <a:hlinkClick r:id="rId3"/>
              </a:rPr>
              <a:t>https://www.ccaa.com.au/iMIS_Prod/CCAA/Public_Content/PUBLICATIONS/Technical_Publications/Datasheets/The_supply_of_Moist_Roadbase_Materials.aspx?WebsiteKey=4998d6ce-2791-4962-b1e2-6b717f54a8d3</a:t>
            </a:r>
            <a:endParaRPr lang="en-AU" dirty="0"/>
          </a:p>
        </p:txBody>
      </p:sp>
      <p:sp>
        <p:nvSpPr>
          <p:cNvPr id="8" name="TextBox 7">
            <a:extLst>
              <a:ext uri="{FF2B5EF4-FFF2-40B4-BE49-F238E27FC236}">
                <a16:creationId xmlns:a16="http://schemas.microsoft.com/office/drawing/2014/main" id="{CC614874-11DF-4CC7-A771-3641B262DE7F}"/>
              </a:ext>
            </a:extLst>
          </p:cNvPr>
          <p:cNvSpPr txBox="1"/>
          <p:nvPr/>
        </p:nvSpPr>
        <p:spPr>
          <a:xfrm>
            <a:off x="186490" y="1609863"/>
            <a:ext cx="2840463" cy="369332"/>
          </a:xfrm>
          <a:prstGeom prst="rect">
            <a:avLst/>
          </a:prstGeom>
          <a:noFill/>
        </p:spPr>
        <p:txBody>
          <a:bodyPr wrap="square" rtlCol="0">
            <a:spAutoFit/>
          </a:bodyPr>
          <a:lstStyle/>
          <a:p>
            <a:r>
              <a:rPr lang="en-AU" u="sng" dirty="0"/>
              <a:t>Roadbases and their use</a:t>
            </a:r>
          </a:p>
        </p:txBody>
      </p:sp>
      <p:sp>
        <p:nvSpPr>
          <p:cNvPr id="10" name="TextBox 9">
            <a:extLst>
              <a:ext uri="{FF2B5EF4-FFF2-40B4-BE49-F238E27FC236}">
                <a16:creationId xmlns:a16="http://schemas.microsoft.com/office/drawing/2014/main" id="{E7BD96BF-ECB9-4F4C-A335-3D729A60F732}"/>
              </a:ext>
            </a:extLst>
          </p:cNvPr>
          <p:cNvSpPr txBox="1"/>
          <p:nvPr/>
        </p:nvSpPr>
        <p:spPr>
          <a:xfrm>
            <a:off x="7050505" y="3993521"/>
            <a:ext cx="1497932" cy="307777"/>
          </a:xfrm>
          <a:prstGeom prst="rect">
            <a:avLst/>
          </a:prstGeom>
          <a:noFill/>
          <a:ln>
            <a:noFill/>
          </a:ln>
        </p:spPr>
        <p:txBody>
          <a:bodyPr wrap="square" rtlCol="0">
            <a:spAutoFit/>
          </a:bodyPr>
          <a:lstStyle/>
          <a:p>
            <a:r>
              <a:rPr lang="en-AU" sz="1400" dirty="0">
                <a:solidFill>
                  <a:schemeClr val="bg1">
                    <a:lumMod val="95000"/>
                  </a:schemeClr>
                </a:solidFill>
              </a:rPr>
              <a:t>Source: CCAA</a:t>
            </a:r>
          </a:p>
        </p:txBody>
      </p:sp>
      <p:pic>
        <p:nvPicPr>
          <p:cNvPr id="3" name="Picture 2">
            <a:extLst>
              <a:ext uri="{FF2B5EF4-FFF2-40B4-BE49-F238E27FC236}">
                <a16:creationId xmlns:a16="http://schemas.microsoft.com/office/drawing/2014/main" id="{5017705F-7B05-42EE-B67A-364E7E89EBCC}"/>
              </a:ext>
            </a:extLst>
          </p:cNvPr>
          <p:cNvPicPr>
            <a:picLocks noChangeAspect="1"/>
          </p:cNvPicPr>
          <p:nvPr/>
        </p:nvPicPr>
        <p:blipFill>
          <a:blip r:embed="rId4"/>
          <a:stretch>
            <a:fillRect/>
          </a:stretch>
        </p:blipFill>
        <p:spPr>
          <a:xfrm>
            <a:off x="5478733" y="151360"/>
            <a:ext cx="3143544" cy="4440512"/>
          </a:xfrm>
          <a:prstGeom prst="rect">
            <a:avLst/>
          </a:prstGeom>
          <a:ln>
            <a:solidFill>
              <a:schemeClr val="tx1"/>
            </a:solidFill>
          </a:ln>
        </p:spPr>
      </p:pic>
    </p:spTree>
    <p:extLst>
      <p:ext uri="{BB962C8B-B14F-4D97-AF65-F5344CB8AC3E}">
        <p14:creationId xmlns:p14="http://schemas.microsoft.com/office/powerpoint/2010/main" val="3607449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hape 158" descr="Concrete Structure.jpg">
            <a:extLst>
              <a:ext uri="{FF2B5EF4-FFF2-40B4-BE49-F238E27FC236}">
                <a16:creationId xmlns:a16="http://schemas.microsoft.com/office/drawing/2014/main" id="{FF1766F8-1A84-4156-AE7B-42E288FEA3E8}"/>
              </a:ext>
            </a:extLst>
          </p:cNvPr>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4725055" y="2136953"/>
            <a:ext cx="3745190" cy="2631770"/>
          </a:xfrm>
          <a:prstGeom prst="rect">
            <a:avLst/>
          </a:prstGeom>
          <a:noFill/>
          <a:ln>
            <a:noFill/>
          </a:ln>
        </p:spPr>
      </p:pic>
      <p:pic>
        <p:nvPicPr>
          <p:cNvPr id="5" name="Shape 159" descr="Steel Structure.jpg">
            <a:extLst>
              <a:ext uri="{FF2B5EF4-FFF2-40B4-BE49-F238E27FC236}">
                <a16:creationId xmlns:a16="http://schemas.microsoft.com/office/drawing/2014/main" id="{B3FE3F39-3D2F-4D0C-B388-C9CB15234B6B}"/>
              </a:ext>
            </a:extLst>
          </p:cNvPr>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826717" y="2136953"/>
            <a:ext cx="3462147" cy="2623503"/>
          </a:xfrm>
          <a:prstGeom prst="rect">
            <a:avLst/>
          </a:prstGeom>
          <a:noFill/>
          <a:ln>
            <a:noFill/>
          </a:ln>
        </p:spPr>
      </p:pic>
      <p:sp>
        <p:nvSpPr>
          <p:cNvPr id="7" name="Title 6"/>
          <p:cNvSpPr>
            <a:spLocks noGrp="1"/>
          </p:cNvSpPr>
          <p:nvPr>
            <p:ph type="title"/>
          </p:nvPr>
        </p:nvSpPr>
        <p:spPr/>
        <p:txBody>
          <a:bodyPr/>
          <a:lstStyle/>
          <a:p>
            <a:r>
              <a:rPr lang="en-AU" dirty="0"/>
              <a:t>Engineering Materials - Concrete or Steel</a:t>
            </a:r>
          </a:p>
        </p:txBody>
      </p:sp>
      <p:sp>
        <p:nvSpPr>
          <p:cNvPr id="8" name="Text Placeholder 7"/>
          <p:cNvSpPr>
            <a:spLocks noGrp="1"/>
          </p:cNvSpPr>
          <p:nvPr>
            <p:ph type="body" sz="quarter" idx="13"/>
          </p:nvPr>
        </p:nvSpPr>
        <p:spPr/>
        <p:txBody>
          <a:bodyPr/>
          <a:lstStyle/>
          <a:p>
            <a:r>
              <a:rPr lang="en-US" dirty="0"/>
              <a:t>P1.2 explains the relationship between properties, structure, uses and applications of materials in engineering</a:t>
            </a:r>
          </a:p>
          <a:p>
            <a:r>
              <a:rPr lang="en-US" dirty="0"/>
              <a:t>P4.2 describes the influence of technological change on engineering and its effect on people</a:t>
            </a:r>
            <a:endParaRPr lang="en-AU" dirty="0"/>
          </a:p>
        </p:txBody>
      </p:sp>
      <p:sp>
        <p:nvSpPr>
          <p:cNvPr id="10" name="Text Placeholder 9"/>
          <p:cNvSpPr>
            <a:spLocks noGrp="1"/>
          </p:cNvSpPr>
          <p:nvPr>
            <p:ph type="body" sz="quarter" idx="14"/>
          </p:nvPr>
        </p:nvSpPr>
        <p:spPr/>
        <p:txBody>
          <a:bodyPr/>
          <a:lstStyle/>
          <a:p>
            <a:r>
              <a:rPr lang="en-US" dirty="0"/>
              <a:t>When should reinforced concreted be used?</a:t>
            </a:r>
          </a:p>
          <a:p>
            <a:endParaRPr lang="en-AU" dirty="0"/>
          </a:p>
        </p:txBody>
      </p:sp>
    </p:spTree>
    <p:extLst>
      <p:ext uri="{BB962C8B-B14F-4D97-AF65-F5344CB8AC3E}">
        <p14:creationId xmlns:p14="http://schemas.microsoft.com/office/powerpoint/2010/main" val="307030355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Engineering Materials – Renewable Materials</a:t>
            </a:r>
            <a:endParaRPr lang="en-AU" dirty="0"/>
          </a:p>
        </p:txBody>
      </p:sp>
      <p:sp>
        <p:nvSpPr>
          <p:cNvPr id="3" name="Text Placeholder 2"/>
          <p:cNvSpPr>
            <a:spLocks noGrp="1"/>
          </p:cNvSpPr>
          <p:nvPr>
            <p:ph type="body" sz="quarter" idx="13"/>
          </p:nvPr>
        </p:nvSpPr>
        <p:spPr/>
        <p:txBody>
          <a:bodyPr/>
          <a:lstStyle/>
          <a:p>
            <a:r>
              <a:rPr lang="en-US" dirty="0"/>
              <a:t>P4.2 describes the influence of technological change on engineering and its effect on people</a:t>
            </a:r>
          </a:p>
          <a:p>
            <a:r>
              <a:rPr lang="en-US" dirty="0"/>
              <a:t>P4.3 identifies the social, environmental and cultural implications of technological change in engineering.</a:t>
            </a:r>
            <a:endParaRPr lang="en-AU" dirty="0"/>
          </a:p>
        </p:txBody>
      </p:sp>
      <p:sp>
        <p:nvSpPr>
          <p:cNvPr id="4" name="Text Placeholder 3"/>
          <p:cNvSpPr>
            <a:spLocks noGrp="1"/>
          </p:cNvSpPr>
          <p:nvPr>
            <p:ph type="body" sz="quarter" idx="14"/>
          </p:nvPr>
        </p:nvSpPr>
        <p:spPr/>
        <p:txBody>
          <a:bodyPr/>
          <a:lstStyle/>
          <a:p>
            <a:r>
              <a:rPr lang="en-US" dirty="0"/>
              <a:t>Carbon footprint -specific mats may be high to make (E.g. Cement)</a:t>
            </a:r>
          </a:p>
          <a:p>
            <a:r>
              <a:rPr lang="en-US" dirty="0"/>
              <a:t>Process improvements to reduce carbon ( E.g. Limestone / Cement)</a:t>
            </a:r>
          </a:p>
          <a:p>
            <a:r>
              <a:rPr lang="en-US" dirty="0"/>
              <a:t>Use of low carbon materials in construction</a:t>
            </a:r>
          </a:p>
          <a:p>
            <a:r>
              <a:rPr lang="en-US" dirty="0"/>
              <a:t>Incentives to reduce carbon- (Green star buildings </a:t>
            </a:r>
            <a:r>
              <a:rPr lang="en-US" dirty="0" err="1"/>
              <a:t>etc</a:t>
            </a:r>
            <a:r>
              <a:rPr lang="en-US" dirty="0"/>
              <a:t>).</a:t>
            </a:r>
          </a:p>
          <a:p>
            <a:r>
              <a:rPr lang="en-US" dirty="0"/>
              <a:t>Recycled materials may not have suitable properties vs. virgin mats</a:t>
            </a:r>
          </a:p>
          <a:p>
            <a:r>
              <a:rPr lang="en-US" dirty="0"/>
              <a:t>Cost of recycling may be more harmful to environment than virgin mats</a:t>
            </a:r>
          </a:p>
          <a:p>
            <a:r>
              <a:rPr lang="en-US" dirty="0"/>
              <a:t>Environmental, social , economic risk to society of mats use or not?</a:t>
            </a:r>
          </a:p>
          <a:p>
            <a:r>
              <a:rPr lang="en-US" dirty="0"/>
              <a:t>Waste management from production processes</a:t>
            </a:r>
          </a:p>
          <a:p>
            <a:endParaRPr lang="en-AU" dirty="0"/>
          </a:p>
        </p:txBody>
      </p:sp>
    </p:spTree>
    <p:extLst>
      <p:ext uri="{BB962C8B-B14F-4D97-AF65-F5344CB8AC3E}">
        <p14:creationId xmlns:p14="http://schemas.microsoft.com/office/powerpoint/2010/main" val="178148606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8180A70-A5D5-49DD-98F8-CE1112A352B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2751" y="2331085"/>
            <a:ext cx="3323775" cy="2635163"/>
          </a:xfrm>
          <a:prstGeom prst="rect">
            <a:avLst/>
          </a:prstGeom>
        </p:spPr>
      </p:pic>
      <p:sp>
        <p:nvSpPr>
          <p:cNvPr id="9" name="TextBox 8">
            <a:extLst>
              <a:ext uri="{FF2B5EF4-FFF2-40B4-BE49-F238E27FC236}">
                <a16:creationId xmlns:a16="http://schemas.microsoft.com/office/drawing/2014/main" id="{CA91F507-D33B-489D-A249-6C65AA87A4F9}"/>
              </a:ext>
            </a:extLst>
          </p:cNvPr>
          <p:cNvSpPr txBox="1"/>
          <p:nvPr/>
        </p:nvSpPr>
        <p:spPr>
          <a:xfrm>
            <a:off x="3851253" y="3208546"/>
            <a:ext cx="1352595" cy="954107"/>
          </a:xfrm>
          <a:prstGeom prst="rect">
            <a:avLst/>
          </a:prstGeom>
          <a:noFill/>
        </p:spPr>
        <p:txBody>
          <a:bodyPr wrap="square" rtlCol="0">
            <a:spAutoFit/>
          </a:bodyPr>
          <a:lstStyle/>
          <a:p>
            <a:pPr marL="342900" indent="-342900">
              <a:buFont typeface="+mj-lt"/>
              <a:buAutoNum type="arabicPeriod"/>
            </a:pPr>
            <a:r>
              <a:rPr lang="en-AU" sz="1400" dirty="0"/>
              <a:t>Slab</a:t>
            </a:r>
          </a:p>
          <a:p>
            <a:pPr marL="342900" indent="-342900">
              <a:buFont typeface="+mj-lt"/>
              <a:buAutoNum type="arabicPeriod"/>
            </a:pPr>
            <a:r>
              <a:rPr lang="en-AU" sz="1400" dirty="0"/>
              <a:t>Beam</a:t>
            </a:r>
          </a:p>
          <a:p>
            <a:pPr marL="342900" indent="-342900">
              <a:buFont typeface="+mj-lt"/>
              <a:buAutoNum type="arabicPeriod"/>
            </a:pPr>
            <a:r>
              <a:rPr lang="en-AU" sz="1400" dirty="0"/>
              <a:t>Column</a:t>
            </a:r>
          </a:p>
          <a:p>
            <a:pPr marL="342900" indent="-342900">
              <a:buFont typeface="+mj-lt"/>
              <a:buAutoNum type="arabicPeriod"/>
            </a:pPr>
            <a:r>
              <a:rPr lang="en-AU" sz="1400" dirty="0"/>
              <a:t>Footing</a:t>
            </a:r>
          </a:p>
        </p:txBody>
      </p:sp>
      <p:sp>
        <p:nvSpPr>
          <p:cNvPr id="12" name="TextBox 11">
            <a:extLst>
              <a:ext uri="{FF2B5EF4-FFF2-40B4-BE49-F238E27FC236}">
                <a16:creationId xmlns:a16="http://schemas.microsoft.com/office/drawing/2014/main" id="{4B24DB67-9306-4EC0-8C84-79A0D0213962}"/>
              </a:ext>
            </a:extLst>
          </p:cNvPr>
          <p:cNvSpPr txBox="1"/>
          <p:nvPr/>
        </p:nvSpPr>
        <p:spPr>
          <a:xfrm>
            <a:off x="5666471" y="3287098"/>
            <a:ext cx="2557704" cy="369332"/>
          </a:xfrm>
          <a:prstGeom prst="rect">
            <a:avLst/>
          </a:prstGeom>
          <a:noFill/>
        </p:spPr>
        <p:txBody>
          <a:bodyPr wrap="square" rtlCol="0">
            <a:spAutoFit/>
          </a:bodyPr>
          <a:lstStyle/>
          <a:p>
            <a:pPr marL="285750" indent="-285750">
              <a:buFont typeface="Arial" panose="020B0604020202020204" pitchFamily="34" charset="0"/>
              <a:buChar char="•"/>
            </a:pPr>
            <a:r>
              <a:rPr lang="en-AU" dirty="0"/>
              <a:t>Follow the load</a:t>
            </a:r>
          </a:p>
        </p:txBody>
      </p:sp>
      <p:sp>
        <p:nvSpPr>
          <p:cNvPr id="4" name="Title 3"/>
          <p:cNvSpPr>
            <a:spLocks noGrp="1"/>
          </p:cNvSpPr>
          <p:nvPr>
            <p:ph type="title"/>
          </p:nvPr>
        </p:nvSpPr>
        <p:spPr/>
        <p:txBody>
          <a:bodyPr/>
          <a:lstStyle/>
          <a:p>
            <a:r>
              <a:rPr lang="en-US" dirty="0"/>
              <a:t>Load Paths</a:t>
            </a:r>
            <a:endParaRPr lang="en-AU" dirty="0"/>
          </a:p>
        </p:txBody>
      </p:sp>
      <p:sp>
        <p:nvSpPr>
          <p:cNvPr id="5" name="Text Placeholder 4"/>
          <p:cNvSpPr>
            <a:spLocks noGrp="1"/>
          </p:cNvSpPr>
          <p:nvPr>
            <p:ph type="body" sz="quarter" idx="13"/>
          </p:nvPr>
        </p:nvSpPr>
        <p:spPr/>
        <p:txBody>
          <a:bodyPr/>
          <a:lstStyle/>
          <a:p>
            <a:r>
              <a:rPr lang="en-US" dirty="0"/>
              <a:t>P3.1 uses mathematical, scientific and graphical methods to solve problems of engineering practice</a:t>
            </a:r>
            <a:endParaRPr lang="en-AU" dirty="0"/>
          </a:p>
        </p:txBody>
      </p:sp>
      <p:sp>
        <p:nvSpPr>
          <p:cNvPr id="6" name="Text Placeholder 5"/>
          <p:cNvSpPr>
            <a:spLocks noGrp="1"/>
          </p:cNvSpPr>
          <p:nvPr>
            <p:ph type="body" sz="quarter" idx="14"/>
          </p:nvPr>
        </p:nvSpPr>
        <p:spPr/>
        <p:txBody>
          <a:bodyPr/>
          <a:lstStyle/>
          <a:p>
            <a:r>
              <a:rPr lang="en-US" dirty="0"/>
              <a:t>It is important to understand where a load must go when looking at a structure. Where does it start, where will it end up and how does it get there?</a:t>
            </a:r>
          </a:p>
          <a:p>
            <a:endParaRPr lang="en-AU" dirty="0"/>
          </a:p>
        </p:txBody>
      </p:sp>
    </p:spTree>
    <p:extLst>
      <p:ext uri="{BB962C8B-B14F-4D97-AF65-F5344CB8AC3E}">
        <p14:creationId xmlns:p14="http://schemas.microsoft.com/office/powerpoint/2010/main" val="3026491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2F54FE1-8DE1-47B8-A238-510FFB6DD4A9}"/>
              </a:ext>
            </a:extLst>
          </p:cNvPr>
          <p:cNvPicPr>
            <a:picLocks noChangeAspect="1"/>
          </p:cNvPicPr>
          <p:nvPr/>
        </p:nvPicPr>
        <p:blipFill>
          <a:blip r:embed="rId3"/>
          <a:stretch>
            <a:fillRect/>
          </a:stretch>
        </p:blipFill>
        <p:spPr>
          <a:xfrm>
            <a:off x="5940790" y="2731723"/>
            <a:ext cx="2857500" cy="1628775"/>
          </a:xfrm>
          <a:prstGeom prst="rect">
            <a:avLst/>
          </a:prstGeom>
        </p:spPr>
      </p:pic>
      <p:pic>
        <p:nvPicPr>
          <p:cNvPr id="10" name="Picture 9">
            <a:extLst>
              <a:ext uri="{FF2B5EF4-FFF2-40B4-BE49-F238E27FC236}">
                <a16:creationId xmlns:a16="http://schemas.microsoft.com/office/drawing/2014/main" id="{C5A65B10-BEEC-41CA-B62E-E61CE5A46E4F}"/>
              </a:ext>
            </a:extLst>
          </p:cNvPr>
          <p:cNvPicPr>
            <a:picLocks noChangeAspect="1"/>
          </p:cNvPicPr>
          <p:nvPr/>
        </p:nvPicPr>
        <p:blipFill>
          <a:blip r:embed="rId4"/>
          <a:stretch>
            <a:fillRect/>
          </a:stretch>
        </p:blipFill>
        <p:spPr>
          <a:xfrm>
            <a:off x="799967" y="2468677"/>
            <a:ext cx="3278708" cy="1891821"/>
          </a:xfrm>
          <a:prstGeom prst="rect">
            <a:avLst/>
          </a:prstGeom>
        </p:spPr>
      </p:pic>
      <p:pic>
        <p:nvPicPr>
          <p:cNvPr id="14" name="Picture 13">
            <a:extLst>
              <a:ext uri="{FF2B5EF4-FFF2-40B4-BE49-F238E27FC236}">
                <a16:creationId xmlns:a16="http://schemas.microsoft.com/office/drawing/2014/main" id="{1BEEB4AB-6A26-4F37-9225-8C5FE1DA561E}"/>
              </a:ext>
            </a:extLst>
          </p:cNvPr>
          <p:cNvPicPr>
            <a:picLocks noChangeAspect="1"/>
          </p:cNvPicPr>
          <p:nvPr/>
        </p:nvPicPr>
        <p:blipFill>
          <a:blip r:embed="rId5"/>
          <a:stretch>
            <a:fillRect/>
          </a:stretch>
        </p:blipFill>
        <p:spPr>
          <a:xfrm>
            <a:off x="4078675" y="2631476"/>
            <a:ext cx="1729022" cy="1729022"/>
          </a:xfrm>
          <a:prstGeom prst="rect">
            <a:avLst/>
          </a:prstGeom>
        </p:spPr>
      </p:pic>
      <p:cxnSp>
        <p:nvCxnSpPr>
          <p:cNvPr id="16" name="Straight Arrow Connector 15">
            <a:extLst>
              <a:ext uri="{FF2B5EF4-FFF2-40B4-BE49-F238E27FC236}">
                <a16:creationId xmlns:a16="http://schemas.microsoft.com/office/drawing/2014/main" id="{B49E3C11-8720-438A-89A3-37CA795CCEF0}"/>
              </a:ext>
            </a:extLst>
          </p:cNvPr>
          <p:cNvCxnSpPr/>
          <p:nvPr/>
        </p:nvCxnSpPr>
        <p:spPr>
          <a:xfrm flipV="1">
            <a:off x="5216577" y="4302177"/>
            <a:ext cx="0" cy="374754"/>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23" name="Arrow: Curved Up 22">
            <a:extLst>
              <a:ext uri="{FF2B5EF4-FFF2-40B4-BE49-F238E27FC236}">
                <a16:creationId xmlns:a16="http://schemas.microsoft.com/office/drawing/2014/main" id="{348A75EE-6AA5-46A0-98C7-9A28A66C7CF5}"/>
              </a:ext>
            </a:extLst>
          </p:cNvPr>
          <p:cNvSpPr/>
          <p:nvPr/>
        </p:nvSpPr>
        <p:spPr>
          <a:xfrm>
            <a:off x="4492365" y="4122294"/>
            <a:ext cx="487180" cy="322289"/>
          </a:xfrm>
          <a:prstGeom prst="curved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solidFill>
                <a:schemeClr val="tx1"/>
              </a:solidFill>
            </a:endParaRPr>
          </a:p>
        </p:txBody>
      </p:sp>
      <p:sp>
        <p:nvSpPr>
          <p:cNvPr id="2" name="Title 1"/>
          <p:cNvSpPr>
            <a:spLocks noGrp="1"/>
          </p:cNvSpPr>
          <p:nvPr>
            <p:ph type="title"/>
          </p:nvPr>
        </p:nvSpPr>
        <p:spPr/>
        <p:txBody>
          <a:bodyPr/>
          <a:lstStyle/>
          <a:p>
            <a:r>
              <a:rPr lang="en-US" dirty="0"/>
              <a:t>Case Study – Hyatt Regency, Kansas City</a:t>
            </a:r>
            <a:endParaRPr lang="en-AU" dirty="0"/>
          </a:p>
        </p:txBody>
      </p:sp>
      <p:sp>
        <p:nvSpPr>
          <p:cNvPr id="4" name="Text Placeholder 3"/>
          <p:cNvSpPr>
            <a:spLocks noGrp="1"/>
          </p:cNvSpPr>
          <p:nvPr>
            <p:ph type="body" sz="quarter" idx="14"/>
          </p:nvPr>
        </p:nvSpPr>
        <p:spPr/>
        <p:txBody>
          <a:bodyPr/>
          <a:lstStyle/>
          <a:p>
            <a:r>
              <a:rPr lang="en-US" dirty="0"/>
              <a:t> in 1981, Walkway collapse due to a simple detail change that wasn’t given appropriate consideration. (114 fatalities, 200 injured)</a:t>
            </a:r>
          </a:p>
          <a:p>
            <a:endParaRPr lang="en-AU" dirty="0"/>
          </a:p>
        </p:txBody>
      </p:sp>
    </p:spTree>
    <p:extLst>
      <p:ext uri="{BB962C8B-B14F-4D97-AF65-F5344CB8AC3E}">
        <p14:creationId xmlns:p14="http://schemas.microsoft.com/office/powerpoint/2010/main" val="157793155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Case Study – Eiffel Tower</a:t>
            </a:r>
            <a:endParaRPr lang="en-AU" dirty="0"/>
          </a:p>
        </p:txBody>
      </p:sp>
      <p:pic>
        <p:nvPicPr>
          <p:cNvPr id="4"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92116" y="1786016"/>
            <a:ext cx="2617038" cy="29274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5937754" y="2152356"/>
            <a:ext cx="2978195" cy="21947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1" name="Group 10"/>
          <p:cNvGrpSpPr/>
          <p:nvPr/>
        </p:nvGrpSpPr>
        <p:grpSpPr>
          <a:xfrm>
            <a:off x="373051" y="2334929"/>
            <a:ext cx="2383177" cy="1200329"/>
            <a:chOff x="1564640" y="3718560"/>
            <a:chExt cx="2383177" cy="1200329"/>
          </a:xfrm>
        </p:grpSpPr>
        <p:pic>
          <p:nvPicPr>
            <p:cNvPr id="6" name="Picture 5"/>
            <p:cNvPicPr>
              <a:picLocks noChangeAspect="1" noChangeArrowheads="1"/>
            </p:cNvPicPr>
            <p:nvPr/>
          </p:nvPicPr>
          <p:blipFill rotWithShape="1">
            <a:blip r:embed="rId5">
              <a:extLst>
                <a:ext uri="{28A0092B-C50C-407E-A947-70E740481C1C}">
                  <a14:useLocalDpi xmlns:a14="http://schemas.microsoft.com/office/drawing/2010/main" val="0"/>
                </a:ext>
              </a:extLst>
            </a:blip>
            <a:srcRect l="83495" b="72764"/>
            <a:stretch/>
          </p:blipFill>
          <p:spPr bwMode="auto">
            <a:xfrm>
              <a:off x="3526928" y="4136817"/>
              <a:ext cx="420889" cy="7303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p:cNvPicPr>
              <a:picLocks noChangeAspect="1" noChangeArrowheads="1"/>
            </p:cNvPicPr>
            <p:nvPr/>
          </p:nvPicPr>
          <p:blipFill rotWithShape="1">
            <a:blip r:embed="rId5">
              <a:extLst>
                <a:ext uri="{28A0092B-C50C-407E-A947-70E740481C1C}">
                  <a14:useLocalDpi xmlns:a14="http://schemas.microsoft.com/office/drawing/2010/main" val="0"/>
                </a:ext>
              </a:extLst>
            </a:blip>
            <a:srcRect l="28985" r="58095" b="71098"/>
            <a:stretch/>
          </p:blipFill>
          <p:spPr bwMode="auto">
            <a:xfrm>
              <a:off x="1564640" y="4143539"/>
              <a:ext cx="310471" cy="7303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2032000" y="3718560"/>
              <a:ext cx="1391937" cy="1200329"/>
            </a:xfrm>
            <a:prstGeom prst="rect">
              <a:avLst/>
            </a:prstGeom>
            <a:noFill/>
          </p:spPr>
          <p:txBody>
            <a:bodyPr wrap="square" rtlCol="0">
              <a:spAutoFit/>
            </a:bodyPr>
            <a:lstStyle/>
            <a:p>
              <a:pPr algn="ctr"/>
              <a:r>
                <a:rPr lang="en-AU" dirty="0"/>
                <a:t>Which person is easier to push over ?</a:t>
              </a:r>
            </a:p>
          </p:txBody>
        </p:sp>
      </p:grpSp>
    </p:spTree>
    <p:extLst>
      <p:ext uri="{BB962C8B-B14F-4D97-AF65-F5344CB8AC3E}">
        <p14:creationId xmlns:p14="http://schemas.microsoft.com/office/powerpoint/2010/main" val="351466132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438019" y="1506346"/>
            <a:ext cx="8195632" cy="3646301"/>
            <a:chOff x="42742" y="1375306"/>
            <a:chExt cx="8195632" cy="3646301"/>
          </a:xfrm>
        </p:grpSpPr>
        <p:grpSp>
          <p:nvGrpSpPr>
            <p:cNvPr id="8" name="Group 7"/>
            <p:cNvGrpSpPr/>
            <p:nvPr/>
          </p:nvGrpSpPr>
          <p:grpSpPr>
            <a:xfrm>
              <a:off x="42742" y="1375306"/>
              <a:ext cx="4661854" cy="2753088"/>
              <a:chOff x="-1454789" y="457509"/>
              <a:chExt cx="7154990" cy="2848021"/>
            </a:xfrm>
          </p:grpSpPr>
          <p:sp>
            <p:nvSpPr>
              <p:cNvPr id="11" name="Oval 10"/>
              <p:cNvSpPr/>
              <p:nvPr/>
            </p:nvSpPr>
            <p:spPr>
              <a:xfrm>
                <a:off x="107504" y="1052736"/>
                <a:ext cx="4346129" cy="2088232"/>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2" name="Picture 3"/>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034332" y="1516844"/>
                <a:ext cx="2529556" cy="10480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Rectangle 13"/>
              <p:cNvSpPr/>
              <p:nvPr/>
            </p:nvSpPr>
            <p:spPr>
              <a:xfrm>
                <a:off x="-1454789" y="457509"/>
                <a:ext cx="7154990" cy="541262"/>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2800" b="1" cap="none" spc="150" dirty="0">
                    <a:ln w="11430"/>
                    <a:effectLst>
                      <a:outerShdw blurRad="25400" algn="tl" rotWithShape="0">
                        <a:srgbClr val="000000">
                          <a:alpha val="43000"/>
                        </a:srgbClr>
                      </a:outerShdw>
                    </a:effectLst>
                  </a:rPr>
                  <a:t>Simply supported beam</a:t>
                </a:r>
              </a:p>
            </p:txBody>
          </p:sp>
          <p:sp>
            <p:nvSpPr>
              <p:cNvPr id="17" name="Rectangle 16"/>
              <p:cNvSpPr/>
              <p:nvPr/>
            </p:nvSpPr>
            <p:spPr>
              <a:xfrm>
                <a:off x="323530" y="2636912"/>
                <a:ext cx="4130104" cy="668618"/>
              </a:xfrm>
              <a:prstGeom prst="rect">
                <a:avLst/>
              </a:prstGeom>
              <a:noFill/>
            </p:spPr>
            <p:txBody>
              <a:bodyPr wrap="squar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b="1" i="1" cap="none" spc="150" dirty="0">
                    <a:ln w="11430"/>
                    <a:effectLst>
                      <a:outerShdw blurRad="25400" algn="tl" rotWithShape="0">
                        <a:srgbClr val="000000">
                          <a:alpha val="43000"/>
                        </a:srgbClr>
                      </a:outerShdw>
                    </a:effectLst>
                  </a:rPr>
                  <a:t>Tension in bottom </a:t>
                </a:r>
              </a:p>
              <a:p>
                <a:pPr algn="ctr"/>
                <a:r>
                  <a:rPr lang="en-US" b="1" i="1" cap="none" spc="150" dirty="0">
                    <a:ln w="11430"/>
                    <a:effectLst>
                      <a:outerShdw blurRad="25400" algn="tl" rotWithShape="0">
                        <a:srgbClr val="000000">
                          <a:alpha val="43000"/>
                        </a:srgbClr>
                      </a:outerShdw>
                    </a:effectLst>
                  </a:rPr>
                  <a:t>(steel in bottom)</a:t>
                </a:r>
              </a:p>
            </p:txBody>
          </p:sp>
        </p:grpSp>
        <p:grpSp>
          <p:nvGrpSpPr>
            <p:cNvPr id="5" name="Group 4"/>
            <p:cNvGrpSpPr/>
            <p:nvPr/>
          </p:nvGrpSpPr>
          <p:grpSpPr>
            <a:xfrm>
              <a:off x="5320268" y="1375306"/>
              <a:ext cx="2918106" cy="2960763"/>
              <a:chOff x="111542" y="2688291"/>
              <a:chExt cx="4346575" cy="2960763"/>
            </a:xfrm>
          </p:grpSpPr>
          <p:pic>
            <p:nvPicPr>
              <p:cNvPr id="10" name="Picture 7"/>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11542" y="3356992"/>
                <a:ext cx="4346575" cy="2084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4"/>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1475656" y="3789040"/>
                <a:ext cx="1550629" cy="1049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Rectangle 14"/>
              <p:cNvSpPr/>
              <p:nvPr/>
            </p:nvSpPr>
            <p:spPr>
              <a:xfrm>
                <a:off x="429994" y="2688291"/>
                <a:ext cx="3709670" cy="523220"/>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2800" b="1" spc="150" dirty="0">
                    <a:ln w="11430"/>
                    <a:effectLst>
                      <a:outerShdw blurRad="25400" algn="tl" rotWithShape="0">
                        <a:srgbClr val="000000">
                          <a:alpha val="43000"/>
                        </a:srgbClr>
                      </a:outerShdw>
                    </a:effectLst>
                  </a:rPr>
                  <a:t>Cantilevered </a:t>
                </a:r>
                <a:r>
                  <a:rPr lang="en-US" sz="2800" b="1" cap="none" spc="150" dirty="0">
                    <a:ln w="11430"/>
                    <a:effectLst>
                      <a:outerShdw blurRad="25400" algn="tl" rotWithShape="0">
                        <a:srgbClr val="000000">
                          <a:alpha val="43000"/>
                        </a:srgbClr>
                      </a:outerShdw>
                    </a:effectLst>
                  </a:rPr>
                  <a:t>beam</a:t>
                </a:r>
              </a:p>
            </p:txBody>
          </p:sp>
          <p:sp>
            <p:nvSpPr>
              <p:cNvPr id="18" name="Rectangle 17"/>
              <p:cNvSpPr/>
              <p:nvPr/>
            </p:nvSpPr>
            <p:spPr>
              <a:xfrm>
                <a:off x="395537" y="4941168"/>
                <a:ext cx="3722964" cy="707886"/>
              </a:xfrm>
              <a:prstGeom prst="rect">
                <a:avLst/>
              </a:prstGeom>
              <a:noFill/>
            </p:spPr>
            <p:txBody>
              <a:bodyPr wrap="squar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2000" b="1" i="1" cap="none" spc="150" dirty="0">
                    <a:ln w="11430"/>
                    <a:effectLst>
                      <a:outerShdw blurRad="25400" algn="tl" rotWithShape="0">
                        <a:srgbClr val="000000">
                          <a:alpha val="43000"/>
                        </a:srgbClr>
                      </a:outerShdw>
                    </a:effectLst>
                  </a:rPr>
                  <a:t>Tension in top </a:t>
                </a:r>
              </a:p>
              <a:p>
                <a:pPr algn="ctr"/>
                <a:r>
                  <a:rPr lang="en-US" sz="2000" b="1" i="1" cap="none" spc="150" dirty="0">
                    <a:ln w="11430"/>
                    <a:effectLst>
                      <a:outerShdw blurRad="25400" algn="tl" rotWithShape="0">
                        <a:srgbClr val="000000">
                          <a:alpha val="43000"/>
                        </a:srgbClr>
                      </a:outerShdw>
                    </a:effectLst>
                  </a:rPr>
                  <a:t>(steel in top)</a:t>
                </a:r>
              </a:p>
            </p:txBody>
          </p:sp>
        </p:grpSp>
        <p:sp>
          <p:nvSpPr>
            <p:cNvPr id="23" name="Rectangle 22"/>
            <p:cNvSpPr/>
            <p:nvPr/>
          </p:nvSpPr>
          <p:spPr>
            <a:xfrm>
              <a:off x="2192312" y="4375276"/>
              <a:ext cx="4589719" cy="646331"/>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b="1" i="1" cap="none" spc="150" dirty="0">
                  <a:ln w="11430"/>
                  <a:solidFill>
                    <a:srgbClr val="00B050"/>
                  </a:solidFill>
                  <a:effectLst>
                    <a:outerShdw blurRad="25400" algn="tl" rotWithShape="0">
                      <a:srgbClr val="000000">
                        <a:alpha val="43000"/>
                      </a:srgbClr>
                    </a:outerShdw>
                  </a:effectLst>
                </a:rPr>
                <a:t>“Steel is great in tension</a:t>
              </a:r>
            </a:p>
            <a:p>
              <a:pPr algn="ctr"/>
              <a:r>
                <a:rPr lang="en-US" b="1" i="1" spc="150" dirty="0">
                  <a:ln w="11430"/>
                  <a:solidFill>
                    <a:srgbClr val="00B050"/>
                  </a:solidFill>
                  <a:effectLst>
                    <a:outerShdw blurRad="25400" algn="tl" rotWithShape="0">
                      <a:srgbClr val="000000">
                        <a:alpha val="43000"/>
                      </a:srgbClr>
                    </a:outerShdw>
                  </a:effectLst>
                </a:rPr>
                <a:t>C</a:t>
              </a:r>
              <a:r>
                <a:rPr lang="en-US" b="1" i="1" cap="none" spc="150" dirty="0">
                  <a:ln w="11430"/>
                  <a:solidFill>
                    <a:srgbClr val="00B050"/>
                  </a:solidFill>
                  <a:effectLst>
                    <a:outerShdw blurRad="25400" algn="tl" rotWithShape="0">
                      <a:srgbClr val="000000">
                        <a:alpha val="43000"/>
                      </a:srgbClr>
                    </a:outerShdw>
                  </a:effectLst>
                </a:rPr>
                <a:t>oncrete is great in compression”</a:t>
              </a:r>
            </a:p>
          </p:txBody>
        </p:sp>
      </p:grpSp>
      <p:sp>
        <p:nvSpPr>
          <p:cNvPr id="2" name="Title 1"/>
          <p:cNvSpPr>
            <a:spLocks noGrp="1"/>
          </p:cNvSpPr>
          <p:nvPr>
            <p:ph type="title"/>
          </p:nvPr>
        </p:nvSpPr>
        <p:spPr/>
        <p:txBody>
          <a:bodyPr/>
          <a:lstStyle/>
          <a:p>
            <a:r>
              <a:rPr lang="en-US" dirty="0"/>
              <a:t>Case Study – simple support and cantilever</a:t>
            </a:r>
            <a:endParaRPr lang="en-AU" dirty="0"/>
          </a:p>
        </p:txBody>
      </p:sp>
    </p:spTree>
    <p:extLst>
      <p:ext uri="{BB962C8B-B14F-4D97-AF65-F5344CB8AC3E}">
        <p14:creationId xmlns:p14="http://schemas.microsoft.com/office/powerpoint/2010/main" val="170928869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AU" dirty="0"/>
              <a:t>Case Study </a:t>
            </a:r>
            <a:r>
              <a:rPr lang="en-AU" dirty="0" smtClean="0"/>
              <a:t>– Principles of mechanics of solids</a:t>
            </a:r>
            <a:endParaRPr lang="en-AU"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4500" y="1466850"/>
            <a:ext cx="3031490" cy="2165350"/>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90480" y="1403349"/>
            <a:ext cx="1574800" cy="1574800"/>
          </a:xfrm>
          <a:prstGeom prst="rect">
            <a:avLst/>
          </a:prstGeom>
        </p:spPr>
      </p:pic>
      <p:sp>
        <p:nvSpPr>
          <p:cNvPr id="12" name="TextBox 11"/>
          <p:cNvSpPr txBox="1"/>
          <p:nvPr/>
        </p:nvSpPr>
        <p:spPr>
          <a:xfrm>
            <a:off x="4597400" y="1080184"/>
            <a:ext cx="3975100" cy="646331"/>
          </a:xfrm>
          <a:prstGeom prst="rect">
            <a:avLst/>
          </a:prstGeom>
          <a:noFill/>
        </p:spPr>
        <p:txBody>
          <a:bodyPr wrap="square" rtlCol="0">
            <a:spAutoFit/>
          </a:bodyPr>
          <a:lstStyle/>
          <a:p>
            <a:r>
              <a:rPr lang="en-US" dirty="0" smtClean="0"/>
              <a:t>Which is the best orientation and use of material?</a:t>
            </a:r>
            <a:endParaRPr lang="en-AU" dirty="0"/>
          </a:p>
        </p:txBody>
      </p:sp>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82182" y="1726515"/>
            <a:ext cx="2004617" cy="2629585"/>
          </a:xfrm>
          <a:prstGeom prst="rect">
            <a:avLst/>
          </a:prstGeom>
        </p:spPr>
      </p:pic>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57700" y="2779246"/>
            <a:ext cx="1907054" cy="1907054"/>
          </a:xfrm>
          <a:prstGeom prst="rect">
            <a:avLst/>
          </a:prstGeom>
        </p:spPr>
      </p:pic>
    </p:spTree>
    <p:extLst>
      <p:ext uri="{BB962C8B-B14F-4D97-AF65-F5344CB8AC3E}">
        <p14:creationId xmlns:p14="http://schemas.microsoft.com/office/powerpoint/2010/main" val="34457431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372422" y="762324"/>
            <a:ext cx="4230991" cy="4060288"/>
          </a:xfrm>
          <a:prstGeom prst="rect">
            <a:avLst/>
          </a:prstGeom>
        </p:spPr>
      </p:pic>
      <p:sp>
        <p:nvSpPr>
          <p:cNvPr id="4" name="Left Arrow 3"/>
          <p:cNvSpPr/>
          <p:nvPr/>
        </p:nvSpPr>
        <p:spPr>
          <a:xfrm rot="10800000">
            <a:off x="1616063" y="2166003"/>
            <a:ext cx="1040524" cy="184666"/>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6" name="Rectangle 5"/>
          <p:cNvSpPr/>
          <p:nvPr/>
        </p:nvSpPr>
        <p:spPr>
          <a:xfrm>
            <a:off x="174642" y="2073670"/>
            <a:ext cx="1441420" cy="369332"/>
          </a:xfrm>
          <a:prstGeom prst="rect">
            <a:avLst/>
          </a:prstGeom>
        </p:spPr>
        <p:txBody>
          <a:bodyPr wrap="none">
            <a:spAutoFit/>
          </a:bodyPr>
          <a:lstStyle/>
          <a:p>
            <a:r>
              <a:rPr lang="en-AU" dirty="0"/>
              <a:t>This Module</a:t>
            </a:r>
          </a:p>
        </p:txBody>
      </p:sp>
    </p:spTree>
    <p:extLst>
      <p:ext uri="{BB962C8B-B14F-4D97-AF65-F5344CB8AC3E}">
        <p14:creationId xmlns:p14="http://schemas.microsoft.com/office/powerpoint/2010/main" val="8460086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1162" y="1439862"/>
            <a:ext cx="2368889" cy="1576388"/>
          </a:xfrm>
          <a:prstGeom prst="rect">
            <a:avLst/>
          </a:prstGeom>
        </p:spPr>
      </p:pic>
      <p:pic>
        <p:nvPicPr>
          <p:cNvPr id="4" name="Picture 3"/>
          <p:cNvPicPr>
            <a:picLocks noChangeAspect="1"/>
          </p:cNvPicPr>
          <p:nvPr/>
        </p:nvPicPr>
        <p:blipFill>
          <a:blip r:embed="rId3"/>
          <a:stretch>
            <a:fillRect/>
          </a:stretch>
        </p:blipFill>
        <p:spPr>
          <a:xfrm>
            <a:off x="3190875" y="1309687"/>
            <a:ext cx="2619375" cy="3703868"/>
          </a:xfrm>
          <a:prstGeom prst="rect">
            <a:avLst/>
          </a:prstGeom>
        </p:spPr>
      </p:pic>
      <p:pic>
        <p:nvPicPr>
          <p:cNvPr id="5" name="Picture 4"/>
          <p:cNvPicPr>
            <a:picLocks noChangeAspect="1"/>
          </p:cNvPicPr>
          <p:nvPr/>
        </p:nvPicPr>
        <p:blipFill>
          <a:blip r:embed="rId4"/>
          <a:stretch>
            <a:fillRect/>
          </a:stretch>
        </p:blipFill>
        <p:spPr>
          <a:xfrm>
            <a:off x="6449673" y="1309687"/>
            <a:ext cx="2021225" cy="3573389"/>
          </a:xfrm>
          <a:prstGeom prst="rect">
            <a:avLst/>
          </a:prstGeom>
        </p:spPr>
      </p:pic>
    </p:spTree>
    <p:extLst>
      <p:ext uri="{BB962C8B-B14F-4D97-AF65-F5344CB8AC3E}">
        <p14:creationId xmlns:p14="http://schemas.microsoft.com/office/powerpoint/2010/main" val="363141338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a:p>
        </p:txBody>
      </p:sp>
      <p:pic>
        <p:nvPicPr>
          <p:cNvPr id="3" name="Picture 2"/>
          <p:cNvPicPr>
            <a:picLocks noChangeAspect="1"/>
          </p:cNvPicPr>
          <p:nvPr/>
        </p:nvPicPr>
        <p:blipFill>
          <a:blip r:embed="rId2"/>
          <a:stretch>
            <a:fillRect/>
          </a:stretch>
        </p:blipFill>
        <p:spPr>
          <a:xfrm>
            <a:off x="1341437" y="1164433"/>
            <a:ext cx="2610789" cy="3706018"/>
          </a:xfrm>
          <a:prstGeom prst="rect">
            <a:avLst/>
          </a:prstGeom>
        </p:spPr>
      </p:pic>
    </p:spTree>
    <p:extLst>
      <p:ext uri="{BB962C8B-B14F-4D97-AF65-F5344CB8AC3E}">
        <p14:creationId xmlns:p14="http://schemas.microsoft.com/office/powerpoint/2010/main" val="333849897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a:p>
        </p:txBody>
      </p:sp>
      <p:pic>
        <p:nvPicPr>
          <p:cNvPr id="3" name="Picture 2"/>
          <p:cNvPicPr>
            <a:picLocks noChangeAspect="1"/>
          </p:cNvPicPr>
          <p:nvPr/>
        </p:nvPicPr>
        <p:blipFill>
          <a:blip r:embed="rId2"/>
          <a:stretch>
            <a:fillRect/>
          </a:stretch>
        </p:blipFill>
        <p:spPr>
          <a:xfrm>
            <a:off x="1268962" y="635000"/>
            <a:ext cx="3113262" cy="4406900"/>
          </a:xfrm>
          <a:prstGeom prst="rect">
            <a:avLst/>
          </a:prstGeom>
        </p:spPr>
      </p:pic>
    </p:spTree>
    <p:extLst>
      <p:ext uri="{BB962C8B-B14F-4D97-AF65-F5344CB8AC3E}">
        <p14:creationId xmlns:p14="http://schemas.microsoft.com/office/powerpoint/2010/main" val="384821004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Classroom </a:t>
            </a:r>
            <a:r>
              <a:rPr lang="en-US" dirty="0"/>
              <a:t>E</a:t>
            </a:r>
            <a:r>
              <a:rPr lang="en-US" dirty="0" smtClean="0"/>
              <a:t>xercises</a:t>
            </a:r>
            <a:endParaRPr lang="en-AU" dirty="0"/>
          </a:p>
        </p:txBody>
      </p:sp>
      <p:pic>
        <p:nvPicPr>
          <p:cNvPr id="3" name="Picture 2"/>
          <p:cNvPicPr>
            <a:picLocks noChangeAspect="1"/>
          </p:cNvPicPr>
          <p:nvPr/>
        </p:nvPicPr>
        <p:blipFill>
          <a:blip r:embed="rId2"/>
          <a:stretch>
            <a:fillRect/>
          </a:stretch>
        </p:blipFill>
        <p:spPr>
          <a:xfrm>
            <a:off x="418062" y="1477962"/>
            <a:ext cx="2434048" cy="3443288"/>
          </a:xfrm>
          <a:prstGeom prst="rect">
            <a:avLst/>
          </a:prstGeom>
        </p:spPr>
      </p:pic>
      <p:pic>
        <p:nvPicPr>
          <p:cNvPr id="4" name="Picture 3"/>
          <p:cNvPicPr>
            <a:picLocks noChangeAspect="1"/>
          </p:cNvPicPr>
          <p:nvPr/>
        </p:nvPicPr>
        <p:blipFill>
          <a:blip r:embed="rId3"/>
          <a:stretch>
            <a:fillRect/>
          </a:stretch>
        </p:blipFill>
        <p:spPr>
          <a:xfrm>
            <a:off x="3310474" y="1477962"/>
            <a:ext cx="2424790" cy="3443288"/>
          </a:xfrm>
          <a:prstGeom prst="rect">
            <a:avLst/>
          </a:prstGeom>
        </p:spPr>
      </p:pic>
      <p:pic>
        <p:nvPicPr>
          <p:cNvPr id="6" name="Picture 5"/>
          <p:cNvPicPr>
            <a:picLocks noChangeAspect="1"/>
          </p:cNvPicPr>
          <p:nvPr/>
        </p:nvPicPr>
        <p:blipFill>
          <a:blip r:embed="rId4"/>
          <a:stretch>
            <a:fillRect/>
          </a:stretch>
        </p:blipFill>
        <p:spPr>
          <a:xfrm>
            <a:off x="6193629" y="1434703"/>
            <a:ext cx="2493170" cy="3529805"/>
          </a:xfrm>
          <a:prstGeom prst="rect">
            <a:avLst/>
          </a:prstGeom>
        </p:spPr>
      </p:pic>
    </p:spTree>
    <p:extLst>
      <p:ext uri="{BB962C8B-B14F-4D97-AF65-F5344CB8AC3E}">
        <p14:creationId xmlns:p14="http://schemas.microsoft.com/office/powerpoint/2010/main" val="369284925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Beam properties - materials</a:t>
            </a:r>
            <a:endParaRPr lang="en-AU" dirty="0"/>
          </a:p>
        </p:txBody>
      </p:sp>
      <p:pic>
        <p:nvPicPr>
          <p:cNvPr id="3" name="Picture 2"/>
          <p:cNvPicPr>
            <a:picLocks noChangeAspect="1"/>
          </p:cNvPicPr>
          <p:nvPr/>
        </p:nvPicPr>
        <p:blipFill>
          <a:blip r:embed="rId2"/>
          <a:stretch>
            <a:fillRect/>
          </a:stretch>
        </p:blipFill>
        <p:spPr>
          <a:xfrm>
            <a:off x="1338263" y="1046163"/>
            <a:ext cx="2941638" cy="3917580"/>
          </a:xfrm>
          <a:prstGeom prst="rect">
            <a:avLst/>
          </a:prstGeom>
        </p:spPr>
      </p:pic>
      <p:pic>
        <p:nvPicPr>
          <p:cNvPr id="4" name="Picture 3"/>
          <p:cNvPicPr>
            <a:picLocks noChangeAspect="1"/>
          </p:cNvPicPr>
          <p:nvPr/>
        </p:nvPicPr>
        <p:blipFill>
          <a:blip r:embed="rId3"/>
          <a:stretch>
            <a:fillRect/>
          </a:stretch>
        </p:blipFill>
        <p:spPr>
          <a:xfrm>
            <a:off x="4473575" y="1497013"/>
            <a:ext cx="4395180" cy="3151187"/>
          </a:xfrm>
          <a:prstGeom prst="rect">
            <a:avLst/>
          </a:prstGeom>
        </p:spPr>
      </p:pic>
    </p:spTree>
    <p:extLst>
      <p:ext uri="{BB962C8B-B14F-4D97-AF65-F5344CB8AC3E}">
        <p14:creationId xmlns:p14="http://schemas.microsoft.com/office/powerpoint/2010/main" val="353024892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Summary</a:t>
            </a:r>
            <a:endParaRPr lang="en-AU" dirty="0"/>
          </a:p>
        </p:txBody>
      </p:sp>
      <p:sp>
        <p:nvSpPr>
          <p:cNvPr id="5" name="Content Placeholder 4"/>
          <p:cNvSpPr>
            <a:spLocks noGrp="1"/>
          </p:cNvSpPr>
          <p:nvPr>
            <p:ph idx="1"/>
          </p:nvPr>
        </p:nvSpPr>
        <p:spPr/>
        <p:txBody>
          <a:bodyPr/>
          <a:lstStyle/>
          <a:p>
            <a:r>
              <a:rPr lang="en-AU" altLang="en-US" dirty="0"/>
              <a:t>Engineers Australia is your link with the Engineering Profession / Industry</a:t>
            </a:r>
          </a:p>
          <a:p>
            <a:endParaRPr lang="en-AU" altLang="en-US" dirty="0"/>
          </a:p>
          <a:p>
            <a:r>
              <a:rPr lang="en-AU" altLang="en-US" dirty="0"/>
              <a:t>These Presentations and forums can provide important networking opportunities with other teaching professionals</a:t>
            </a:r>
          </a:p>
          <a:p>
            <a:endParaRPr lang="en-AU" altLang="en-US" dirty="0"/>
          </a:p>
          <a:p>
            <a:r>
              <a:rPr lang="en-AU" altLang="en-US" dirty="0"/>
              <a:t>Engineers Australia can assist in providing exciting ways of presenting concepts with real world examples and applications.</a:t>
            </a:r>
          </a:p>
          <a:p>
            <a:endParaRPr lang="en-AU" altLang="en-US" dirty="0"/>
          </a:p>
          <a:p>
            <a:r>
              <a:rPr lang="en-AU" altLang="en-US" dirty="0"/>
              <a:t>We encourage a link of support with exam assessors</a:t>
            </a:r>
          </a:p>
          <a:p>
            <a:endParaRPr lang="en-AU" altLang="en-US" dirty="0"/>
          </a:p>
          <a:p>
            <a:r>
              <a:rPr lang="en-AU" altLang="en-US" dirty="0"/>
              <a:t>We emphasise that pathways to engineering exist for all students- Professional, Technical, Trade, VET</a:t>
            </a:r>
          </a:p>
        </p:txBody>
      </p:sp>
    </p:spTree>
    <p:extLst>
      <p:ext uri="{BB962C8B-B14F-4D97-AF65-F5344CB8AC3E}">
        <p14:creationId xmlns:p14="http://schemas.microsoft.com/office/powerpoint/2010/main" val="112904340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Pathways to Engineering</a:t>
            </a:r>
            <a:endParaRPr lang="en-AU" dirty="0"/>
          </a:p>
        </p:txBody>
      </p:sp>
      <p:pic>
        <p:nvPicPr>
          <p:cNvPr id="8" name="Content Placeholder 7"/>
          <p:cNvPicPr>
            <a:picLocks noGrp="1" noChangeAspect="1"/>
          </p:cNvPicPr>
          <p:nvPr>
            <p:ph idx="1"/>
          </p:nvPr>
        </p:nvPicPr>
        <p:blipFill>
          <a:blip r:embed="rId2"/>
          <a:stretch>
            <a:fillRect/>
          </a:stretch>
        </p:blipFill>
        <p:spPr>
          <a:xfrm>
            <a:off x="1714957" y="1468438"/>
            <a:ext cx="5704561" cy="3125787"/>
          </a:xfrm>
        </p:spPr>
      </p:pic>
    </p:spTree>
    <p:extLst>
      <p:ext uri="{BB962C8B-B14F-4D97-AF65-F5344CB8AC3E}">
        <p14:creationId xmlns:p14="http://schemas.microsoft.com/office/powerpoint/2010/main" val="407706074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67316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3945679" y="1147753"/>
            <a:ext cx="4526212" cy="3711742"/>
          </a:xfrm>
          <a:prstGeom prst="rect">
            <a:avLst/>
          </a:prstGeom>
          <a:ln>
            <a:solidFill>
              <a:schemeClr val="tx1"/>
            </a:solidFill>
          </a:ln>
        </p:spPr>
      </p:pic>
      <p:sp>
        <p:nvSpPr>
          <p:cNvPr id="2" name="TextBox 1"/>
          <p:cNvSpPr txBox="1"/>
          <p:nvPr/>
        </p:nvSpPr>
        <p:spPr>
          <a:xfrm>
            <a:off x="828881" y="2401349"/>
            <a:ext cx="2732916" cy="369332"/>
          </a:xfrm>
          <a:prstGeom prst="rect">
            <a:avLst/>
          </a:prstGeom>
          <a:noFill/>
        </p:spPr>
        <p:txBody>
          <a:bodyPr wrap="square" rtlCol="0">
            <a:spAutoFit/>
          </a:bodyPr>
          <a:lstStyle/>
          <a:p>
            <a:r>
              <a:rPr lang="en-AU" dirty="0"/>
              <a:t>Student Learnings</a:t>
            </a:r>
          </a:p>
        </p:txBody>
      </p:sp>
      <p:sp>
        <p:nvSpPr>
          <p:cNvPr id="7" name="Title 6"/>
          <p:cNvSpPr>
            <a:spLocks noGrp="1"/>
          </p:cNvSpPr>
          <p:nvPr>
            <p:ph type="title"/>
          </p:nvPr>
        </p:nvSpPr>
        <p:spPr/>
        <p:txBody>
          <a:bodyPr/>
          <a:lstStyle/>
          <a:p>
            <a:r>
              <a:rPr lang="en-AU" dirty="0"/>
              <a:t>The Syllabus-Preliminary Modules</a:t>
            </a:r>
          </a:p>
        </p:txBody>
      </p:sp>
    </p:spTree>
    <p:extLst>
      <p:ext uri="{BB962C8B-B14F-4D97-AF65-F5344CB8AC3E}">
        <p14:creationId xmlns:p14="http://schemas.microsoft.com/office/powerpoint/2010/main" val="14208297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Content</a:t>
            </a:r>
            <a:endParaRPr lang="en-AU" dirty="0"/>
          </a:p>
        </p:txBody>
      </p:sp>
      <p:sp>
        <p:nvSpPr>
          <p:cNvPr id="3" name="Content Placeholder 2"/>
          <p:cNvSpPr>
            <a:spLocks noGrp="1"/>
          </p:cNvSpPr>
          <p:nvPr>
            <p:ph idx="1"/>
          </p:nvPr>
        </p:nvSpPr>
        <p:spPr/>
        <p:txBody>
          <a:bodyPr/>
          <a:lstStyle/>
          <a:p>
            <a:pPr>
              <a:lnSpc>
                <a:spcPct val="200000"/>
              </a:lnSpc>
              <a:buFont typeface="+mj-lt"/>
              <a:buAutoNum type="arabicPeriod"/>
            </a:pPr>
            <a:r>
              <a:rPr lang="en-US" dirty="0"/>
              <a:t>History of Engineering</a:t>
            </a:r>
          </a:p>
          <a:p>
            <a:pPr>
              <a:lnSpc>
                <a:spcPct val="200000"/>
              </a:lnSpc>
              <a:spcBef>
                <a:spcPts val="600"/>
              </a:spcBef>
              <a:spcAft>
                <a:spcPts val="600"/>
              </a:spcAft>
              <a:buFont typeface="+mj-lt"/>
              <a:buAutoNum type="arabicPeriod"/>
            </a:pPr>
            <a:r>
              <a:rPr lang="en-US" dirty="0"/>
              <a:t>Engineering Discipline</a:t>
            </a:r>
          </a:p>
          <a:p>
            <a:pPr>
              <a:lnSpc>
                <a:spcPct val="200000"/>
              </a:lnSpc>
              <a:spcBef>
                <a:spcPts val="600"/>
              </a:spcBef>
              <a:spcAft>
                <a:spcPts val="600"/>
              </a:spcAft>
              <a:buFont typeface="+mj-lt"/>
              <a:buAutoNum type="arabicPeriod"/>
            </a:pPr>
            <a:r>
              <a:rPr lang="en-US" dirty="0"/>
              <a:t>Engineering Materials (in construction)</a:t>
            </a:r>
          </a:p>
          <a:p>
            <a:pPr>
              <a:lnSpc>
                <a:spcPct val="200000"/>
              </a:lnSpc>
              <a:spcBef>
                <a:spcPts val="600"/>
              </a:spcBef>
              <a:spcAft>
                <a:spcPts val="600"/>
              </a:spcAft>
              <a:buFont typeface="+mj-lt"/>
              <a:buAutoNum type="arabicPeriod"/>
            </a:pPr>
            <a:r>
              <a:rPr lang="en-US" dirty="0"/>
              <a:t>Case studies</a:t>
            </a:r>
          </a:p>
          <a:p>
            <a:endParaRPr lang="en-AU" dirty="0"/>
          </a:p>
        </p:txBody>
      </p:sp>
      <p:pic>
        <p:nvPicPr>
          <p:cNvPr id="6" name="Picture 5" descr="The Winding Road Free Stock Photo - Public Domain Pictures"/>
          <p:cNvPicPr>
            <a:picLocks noChangeAspect="1"/>
          </p:cNvPicPr>
          <p:nvPr/>
        </p:nvPicPr>
        <p:blipFill rotWithShape="1">
          <a:blip r:embed="rId2"/>
          <a:srcRect r="10777"/>
          <a:stretch/>
        </p:blipFill>
        <p:spPr>
          <a:xfrm>
            <a:off x="5197974" y="1684421"/>
            <a:ext cx="2490206" cy="2506881"/>
          </a:xfrm>
          <a:prstGeom prst="rect">
            <a:avLst/>
          </a:prstGeom>
        </p:spPr>
      </p:pic>
    </p:spTree>
    <p:extLst>
      <p:ext uri="{BB962C8B-B14F-4D97-AF65-F5344CB8AC3E}">
        <p14:creationId xmlns:p14="http://schemas.microsoft.com/office/powerpoint/2010/main" val="5069128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40394" y="1653601"/>
            <a:ext cx="7548807" cy="369332"/>
          </a:xfrm>
          <a:prstGeom prst="rect">
            <a:avLst/>
          </a:prstGeom>
          <a:noFill/>
        </p:spPr>
        <p:txBody>
          <a:bodyPr wrap="square" rtlCol="0">
            <a:spAutoFit/>
          </a:bodyPr>
          <a:lstStyle/>
          <a:p>
            <a:pPr marL="285750" indent="-285750">
              <a:buFont typeface="Arial" panose="020B0604020202020204" pitchFamily="34" charset="0"/>
              <a:buChar char="•"/>
            </a:pPr>
            <a:r>
              <a:rPr lang="en-AU" dirty="0"/>
              <a:t>Ancient:</a:t>
            </a:r>
          </a:p>
        </p:txBody>
      </p:sp>
      <p:pic>
        <p:nvPicPr>
          <p:cNvPr id="5" name="Picture 4">
            <a:extLst>
              <a:ext uri="{FF2B5EF4-FFF2-40B4-BE49-F238E27FC236}">
                <a16:creationId xmlns:a16="http://schemas.microsoft.com/office/drawing/2014/main" id="{2F32E6D3-1666-47CA-9073-09C0FB648CA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306092" y="1232097"/>
            <a:ext cx="2766491" cy="1552623"/>
          </a:xfrm>
          <a:prstGeom prst="rect">
            <a:avLst/>
          </a:prstGeom>
        </p:spPr>
      </p:pic>
      <p:pic>
        <p:nvPicPr>
          <p:cNvPr id="6" name="Picture 5">
            <a:extLst>
              <a:ext uri="{FF2B5EF4-FFF2-40B4-BE49-F238E27FC236}">
                <a16:creationId xmlns:a16="http://schemas.microsoft.com/office/drawing/2014/main" id="{4E96A7EF-0374-4BF8-9791-A0A53540A2D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646127" y="1232098"/>
            <a:ext cx="1742492" cy="1553608"/>
          </a:xfrm>
          <a:prstGeom prst="rect">
            <a:avLst/>
          </a:prstGeom>
        </p:spPr>
      </p:pic>
      <p:sp>
        <p:nvSpPr>
          <p:cNvPr id="8" name="TextBox 7">
            <a:extLst>
              <a:ext uri="{FF2B5EF4-FFF2-40B4-BE49-F238E27FC236}">
                <a16:creationId xmlns:a16="http://schemas.microsoft.com/office/drawing/2014/main" id="{4EF026B0-E6DB-4FAB-8508-0A16A4DAEDD1}"/>
              </a:ext>
            </a:extLst>
          </p:cNvPr>
          <p:cNvSpPr txBox="1"/>
          <p:nvPr/>
        </p:nvSpPr>
        <p:spPr>
          <a:xfrm>
            <a:off x="340395" y="3663679"/>
            <a:ext cx="7548807" cy="369332"/>
          </a:xfrm>
          <a:prstGeom prst="rect">
            <a:avLst/>
          </a:prstGeom>
          <a:noFill/>
        </p:spPr>
        <p:txBody>
          <a:bodyPr wrap="square" rtlCol="0">
            <a:spAutoFit/>
          </a:bodyPr>
          <a:lstStyle/>
          <a:p>
            <a:pPr marL="285750" indent="-285750">
              <a:buFont typeface="Arial" panose="020B0604020202020204" pitchFamily="34" charset="0"/>
              <a:buChar char="•"/>
            </a:pPr>
            <a:r>
              <a:rPr lang="en-AU" dirty="0"/>
              <a:t>Middle Ages:</a:t>
            </a:r>
          </a:p>
        </p:txBody>
      </p:sp>
      <p:pic>
        <p:nvPicPr>
          <p:cNvPr id="7" name="Picture 6">
            <a:extLst>
              <a:ext uri="{FF2B5EF4-FFF2-40B4-BE49-F238E27FC236}">
                <a16:creationId xmlns:a16="http://schemas.microsoft.com/office/drawing/2014/main" id="{3DAFF3B3-FD73-40CB-BC14-3CAE6B92346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306092" y="2984815"/>
            <a:ext cx="2351314" cy="1851660"/>
          </a:xfrm>
          <a:prstGeom prst="rect">
            <a:avLst/>
          </a:prstGeom>
        </p:spPr>
      </p:pic>
      <p:pic>
        <p:nvPicPr>
          <p:cNvPr id="9" name="Picture 8">
            <a:extLst>
              <a:ext uri="{FF2B5EF4-FFF2-40B4-BE49-F238E27FC236}">
                <a16:creationId xmlns:a16="http://schemas.microsoft.com/office/drawing/2014/main" id="{7D777973-233A-4199-80E4-FB27100203B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549227" y="2984815"/>
            <a:ext cx="1936291" cy="1936291"/>
          </a:xfrm>
          <a:prstGeom prst="rect">
            <a:avLst/>
          </a:prstGeom>
        </p:spPr>
      </p:pic>
      <p:sp>
        <p:nvSpPr>
          <p:cNvPr id="2" name="Title 1"/>
          <p:cNvSpPr>
            <a:spLocks noGrp="1"/>
          </p:cNvSpPr>
          <p:nvPr>
            <p:ph type="title"/>
          </p:nvPr>
        </p:nvSpPr>
        <p:spPr/>
        <p:txBody>
          <a:bodyPr/>
          <a:lstStyle/>
          <a:p>
            <a:r>
              <a:rPr lang="en-US" dirty="0">
                <a:solidFill>
                  <a:srgbClr val="000000"/>
                </a:solidFill>
                <a:cs typeface="Lato Heavy" charset="0"/>
              </a:rPr>
              <a:t>History of Engineering</a:t>
            </a:r>
            <a:endParaRPr lang="en-AU" dirty="0"/>
          </a:p>
        </p:txBody>
      </p:sp>
    </p:spTree>
    <p:extLst>
      <p:ext uri="{BB962C8B-B14F-4D97-AF65-F5344CB8AC3E}">
        <p14:creationId xmlns:p14="http://schemas.microsoft.com/office/powerpoint/2010/main" val="664889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40394" y="1653601"/>
            <a:ext cx="7548807" cy="369332"/>
          </a:xfrm>
          <a:prstGeom prst="rect">
            <a:avLst/>
          </a:prstGeom>
          <a:noFill/>
        </p:spPr>
        <p:txBody>
          <a:bodyPr wrap="square" rtlCol="0">
            <a:spAutoFit/>
          </a:bodyPr>
          <a:lstStyle/>
          <a:p>
            <a:pPr marL="285750" indent="-285750">
              <a:buFont typeface="Arial" panose="020B0604020202020204" pitchFamily="34" charset="0"/>
              <a:buChar char="•"/>
            </a:pPr>
            <a:r>
              <a:rPr lang="en-AU" dirty="0"/>
              <a:t>Renaissance:</a:t>
            </a:r>
          </a:p>
        </p:txBody>
      </p:sp>
      <p:sp>
        <p:nvSpPr>
          <p:cNvPr id="8" name="TextBox 7">
            <a:extLst>
              <a:ext uri="{FF2B5EF4-FFF2-40B4-BE49-F238E27FC236}">
                <a16:creationId xmlns:a16="http://schemas.microsoft.com/office/drawing/2014/main" id="{4EF026B0-E6DB-4FAB-8508-0A16A4DAEDD1}"/>
              </a:ext>
            </a:extLst>
          </p:cNvPr>
          <p:cNvSpPr txBox="1"/>
          <p:nvPr/>
        </p:nvSpPr>
        <p:spPr>
          <a:xfrm>
            <a:off x="340395" y="3663679"/>
            <a:ext cx="7548807" cy="369332"/>
          </a:xfrm>
          <a:prstGeom prst="rect">
            <a:avLst/>
          </a:prstGeom>
          <a:noFill/>
        </p:spPr>
        <p:txBody>
          <a:bodyPr wrap="square" rtlCol="0">
            <a:spAutoFit/>
          </a:bodyPr>
          <a:lstStyle/>
          <a:p>
            <a:pPr marL="285750" indent="-285750">
              <a:buFont typeface="Arial" panose="020B0604020202020204" pitchFamily="34" charset="0"/>
              <a:buChar char="•"/>
            </a:pPr>
            <a:r>
              <a:rPr lang="en-AU" dirty="0"/>
              <a:t>Modern Era:</a:t>
            </a:r>
          </a:p>
        </p:txBody>
      </p:sp>
      <p:pic>
        <p:nvPicPr>
          <p:cNvPr id="11" name="Picture 10">
            <a:extLst>
              <a:ext uri="{FF2B5EF4-FFF2-40B4-BE49-F238E27FC236}">
                <a16:creationId xmlns:a16="http://schemas.microsoft.com/office/drawing/2014/main" id="{AE24EA13-EBBB-4D0C-AF6E-185D57B5707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54472" y="3286834"/>
            <a:ext cx="1202605" cy="1701799"/>
          </a:xfrm>
          <a:prstGeom prst="rect">
            <a:avLst/>
          </a:prstGeom>
        </p:spPr>
      </p:pic>
      <p:sp>
        <p:nvSpPr>
          <p:cNvPr id="2" name="Title 1"/>
          <p:cNvSpPr>
            <a:spLocks noGrp="1"/>
          </p:cNvSpPr>
          <p:nvPr>
            <p:ph type="title"/>
          </p:nvPr>
        </p:nvSpPr>
        <p:spPr/>
        <p:txBody>
          <a:bodyPr/>
          <a:lstStyle/>
          <a:p>
            <a:r>
              <a:rPr lang="en-AU" dirty="0"/>
              <a:t>History of Engineering</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14904" y="1075062"/>
            <a:ext cx="2444750" cy="1833563"/>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07792" y="1101257"/>
            <a:ext cx="2857500" cy="1781175"/>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36137" y="3302625"/>
            <a:ext cx="1647455" cy="1091439"/>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14904" y="3037035"/>
            <a:ext cx="1507321" cy="847868"/>
          </a:xfrm>
          <a:prstGeom prst="rect">
            <a:avLst/>
          </a:prstGeom>
        </p:spPr>
      </p:pic>
      <p:pic>
        <p:nvPicPr>
          <p:cNvPr id="12" name="Pictur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40937" y="3663679"/>
            <a:ext cx="2166474" cy="1375711"/>
          </a:xfrm>
          <a:prstGeom prst="rect">
            <a:avLst/>
          </a:prstGeom>
        </p:spPr>
      </p:pic>
    </p:spTree>
    <p:extLst>
      <p:ext uri="{BB962C8B-B14F-4D97-AF65-F5344CB8AC3E}">
        <p14:creationId xmlns:p14="http://schemas.microsoft.com/office/powerpoint/2010/main" val="2101011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763223" y="2012616"/>
            <a:ext cx="934425" cy="369332"/>
          </a:xfrm>
          <a:prstGeom prst="rect">
            <a:avLst/>
          </a:prstGeom>
          <a:noFill/>
        </p:spPr>
        <p:txBody>
          <a:bodyPr wrap="square" rtlCol="0">
            <a:spAutoFit/>
          </a:bodyPr>
          <a:lstStyle/>
          <a:p>
            <a:pPr marL="285750" indent="-285750">
              <a:buFont typeface="Arial" panose="020B0604020202020204" pitchFamily="34" charset="0"/>
              <a:buChar char="•"/>
            </a:pPr>
            <a:r>
              <a:rPr lang="en-AU" dirty="0"/>
              <a:t>Civil</a:t>
            </a:r>
          </a:p>
        </p:txBody>
      </p:sp>
      <p:pic>
        <p:nvPicPr>
          <p:cNvPr id="2" name="Picture 1">
            <a:extLst>
              <a:ext uri="{FF2B5EF4-FFF2-40B4-BE49-F238E27FC236}">
                <a16:creationId xmlns:a16="http://schemas.microsoft.com/office/drawing/2014/main" id="{355B693C-12ED-495E-89ED-65DFEB19DDD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09512" y="1515980"/>
            <a:ext cx="2160000" cy="1441125"/>
          </a:xfrm>
          <a:prstGeom prst="rect">
            <a:avLst/>
          </a:prstGeom>
        </p:spPr>
      </p:pic>
      <p:pic>
        <p:nvPicPr>
          <p:cNvPr id="5" name="Picture 4">
            <a:extLst>
              <a:ext uri="{FF2B5EF4-FFF2-40B4-BE49-F238E27FC236}">
                <a16:creationId xmlns:a16="http://schemas.microsoft.com/office/drawing/2014/main" id="{2626F6CF-E76A-4467-8588-BFAE8781E9B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09512" y="3090272"/>
            <a:ext cx="2160000" cy="1631690"/>
          </a:xfrm>
          <a:prstGeom prst="rect">
            <a:avLst/>
          </a:prstGeom>
        </p:spPr>
      </p:pic>
      <p:sp>
        <p:nvSpPr>
          <p:cNvPr id="8" name="TextBox 7">
            <a:extLst>
              <a:ext uri="{FF2B5EF4-FFF2-40B4-BE49-F238E27FC236}">
                <a16:creationId xmlns:a16="http://schemas.microsoft.com/office/drawing/2014/main" id="{2E38196B-C830-44FA-8E30-5BE589AA698D}"/>
              </a:ext>
            </a:extLst>
          </p:cNvPr>
          <p:cNvSpPr txBox="1"/>
          <p:nvPr/>
        </p:nvSpPr>
        <p:spPr>
          <a:xfrm>
            <a:off x="2763223" y="3836692"/>
            <a:ext cx="1508427" cy="369332"/>
          </a:xfrm>
          <a:prstGeom prst="rect">
            <a:avLst/>
          </a:prstGeom>
          <a:noFill/>
        </p:spPr>
        <p:txBody>
          <a:bodyPr wrap="square" rtlCol="0">
            <a:spAutoFit/>
          </a:bodyPr>
          <a:lstStyle/>
          <a:p>
            <a:pPr marL="285750" indent="-285750">
              <a:buFont typeface="Arial" panose="020B0604020202020204" pitchFamily="34" charset="0"/>
              <a:buChar char="•"/>
            </a:pPr>
            <a:r>
              <a:rPr lang="en-AU" dirty="0"/>
              <a:t>Structural</a:t>
            </a:r>
          </a:p>
        </p:txBody>
      </p:sp>
      <p:pic>
        <p:nvPicPr>
          <p:cNvPr id="6" name="Picture 5">
            <a:extLst>
              <a:ext uri="{FF2B5EF4-FFF2-40B4-BE49-F238E27FC236}">
                <a16:creationId xmlns:a16="http://schemas.microsoft.com/office/drawing/2014/main" id="{6264892D-C4D9-4817-A01A-6D746F0707A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586970" y="1514623"/>
            <a:ext cx="2160000" cy="1442482"/>
          </a:xfrm>
          <a:prstGeom prst="rect">
            <a:avLst/>
          </a:prstGeom>
        </p:spPr>
      </p:pic>
      <p:sp>
        <p:nvSpPr>
          <p:cNvPr id="10" name="TextBox 9">
            <a:extLst>
              <a:ext uri="{FF2B5EF4-FFF2-40B4-BE49-F238E27FC236}">
                <a16:creationId xmlns:a16="http://schemas.microsoft.com/office/drawing/2014/main" id="{8D2A1C03-653A-4B95-AAC0-0E4812FAF2D3}"/>
              </a:ext>
            </a:extLst>
          </p:cNvPr>
          <p:cNvSpPr txBox="1"/>
          <p:nvPr/>
        </p:nvSpPr>
        <p:spPr>
          <a:xfrm>
            <a:off x="7049759" y="2008435"/>
            <a:ext cx="1116534" cy="369332"/>
          </a:xfrm>
          <a:prstGeom prst="rect">
            <a:avLst/>
          </a:prstGeom>
          <a:noFill/>
        </p:spPr>
        <p:txBody>
          <a:bodyPr wrap="square" rtlCol="0">
            <a:spAutoFit/>
          </a:bodyPr>
          <a:lstStyle/>
          <a:p>
            <a:pPr marL="285750" indent="-285750">
              <a:buFont typeface="Arial" panose="020B0604020202020204" pitchFamily="34" charset="0"/>
              <a:buChar char="•"/>
            </a:pPr>
            <a:r>
              <a:rPr lang="en-AU" dirty="0"/>
              <a:t>Water</a:t>
            </a:r>
          </a:p>
        </p:txBody>
      </p:sp>
      <p:pic>
        <p:nvPicPr>
          <p:cNvPr id="9" name="Picture 8">
            <a:extLst>
              <a:ext uri="{FF2B5EF4-FFF2-40B4-BE49-F238E27FC236}">
                <a16:creationId xmlns:a16="http://schemas.microsoft.com/office/drawing/2014/main" id="{C17EE085-DC7B-4F2A-A899-A165B8D4012A}"/>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586971" y="3090273"/>
            <a:ext cx="2160000" cy="1633227"/>
          </a:xfrm>
          <a:prstGeom prst="rect">
            <a:avLst/>
          </a:prstGeom>
        </p:spPr>
      </p:pic>
      <p:sp>
        <p:nvSpPr>
          <p:cNvPr id="13" name="TextBox 12">
            <a:extLst>
              <a:ext uri="{FF2B5EF4-FFF2-40B4-BE49-F238E27FC236}">
                <a16:creationId xmlns:a16="http://schemas.microsoft.com/office/drawing/2014/main" id="{7020C962-1924-4FB9-BE50-F0C03B9CD256}"/>
              </a:ext>
            </a:extLst>
          </p:cNvPr>
          <p:cNvSpPr txBox="1"/>
          <p:nvPr/>
        </p:nvSpPr>
        <p:spPr>
          <a:xfrm>
            <a:off x="7049759" y="3836692"/>
            <a:ext cx="1460168" cy="369332"/>
          </a:xfrm>
          <a:prstGeom prst="rect">
            <a:avLst/>
          </a:prstGeom>
          <a:noFill/>
        </p:spPr>
        <p:txBody>
          <a:bodyPr wrap="square" rtlCol="0">
            <a:spAutoFit/>
          </a:bodyPr>
          <a:lstStyle/>
          <a:p>
            <a:pPr marL="285750" indent="-285750">
              <a:buFont typeface="Arial" panose="020B0604020202020204" pitchFamily="34" charset="0"/>
              <a:buChar char="•"/>
            </a:pPr>
            <a:r>
              <a:rPr lang="en-AU" dirty="0"/>
              <a:t>Electrical</a:t>
            </a:r>
          </a:p>
        </p:txBody>
      </p:sp>
      <p:sp>
        <p:nvSpPr>
          <p:cNvPr id="4" name="Title 3"/>
          <p:cNvSpPr>
            <a:spLocks noGrp="1"/>
          </p:cNvSpPr>
          <p:nvPr>
            <p:ph type="title"/>
          </p:nvPr>
        </p:nvSpPr>
        <p:spPr/>
        <p:txBody>
          <a:bodyPr/>
          <a:lstStyle/>
          <a:p>
            <a:r>
              <a:rPr lang="en-US" dirty="0"/>
              <a:t>Engineering Disciplines</a:t>
            </a:r>
            <a:endParaRPr lang="en-AU" dirty="0"/>
          </a:p>
        </p:txBody>
      </p:sp>
    </p:spTree>
    <p:extLst>
      <p:ext uri="{BB962C8B-B14F-4D97-AF65-F5344CB8AC3E}">
        <p14:creationId xmlns:p14="http://schemas.microsoft.com/office/powerpoint/2010/main" val="193711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EA Powerpoint Template 16-9">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518948D5E860DF41BB214FCEB695A09C" ma:contentTypeVersion="6" ma:contentTypeDescription="Create a new document." ma:contentTypeScope="" ma:versionID="c6756cbe1a7f00567afca34d711c3a9b">
  <xsd:schema xmlns:xsd="http://www.w3.org/2001/XMLSchema" xmlns:xs="http://www.w3.org/2001/XMLSchema" xmlns:p="http://schemas.microsoft.com/office/2006/metadata/properties" xmlns:ns2="33611cf7-901e-458e-a36a-789a21561646" targetNamespace="http://schemas.microsoft.com/office/2006/metadata/properties" ma:root="true" ma:fieldsID="319b0888802bc728d0b6f4a9d38d11b7" ns2:_="">
    <xsd:import namespace="33611cf7-901e-458e-a36a-789a21561646"/>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3611cf7-901e-458e-a36a-789a2156164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B6F2769-7194-4217-93D3-3AF3A4742282}">
  <ds:schemaRefs>
    <ds:schemaRef ds:uri="http://schemas.microsoft.com/office/2006/documentManagement/types"/>
    <ds:schemaRef ds:uri="http://purl.org/dc/dcmitype/"/>
    <ds:schemaRef ds:uri="http://purl.org/dc/elements/1.1/"/>
    <ds:schemaRef ds:uri="http://schemas.microsoft.com/office/2006/metadata/properties"/>
    <ds:schemaRef ds:uri="http://www.w3.org/XML/1998/namespace"/>
    <ds:schemaRef ds:uri="74454da4-3d30-46c6-9049-b633c7bfed7d"/>
    <ds:schemaRef ds:uri="http://schemas.microsoft.com/office/infopath/2007/PartnerControls"/>
    <ds:schemaRef ds:uri="http://schemas.openxmlformats.org/package/2006/metadata/core-properties"/>
    <ds:schemaRef ds:uri="deb13eb6-1d90-4e31-abca-be656b687c1c"/>
    <ds:schemaRef ds:uri="http://purl.org/dc/terms/"/>
  </ds:schemaRefs>
</ds:datastoreItem>
</file>

<file path=customXml/itemProps2.xml><?xml version="1.0" encoding="utf-8"?>
<ds:datastoreItem xmlns:ds="http://schemas.openxmlformats.org/officeDocument/2006/customXml" ds:itemID="{7454F918-EF6A-4EB5-A461-2BA363C21721}"/>
</file>

<file path=customXml/itemProps3.xml><?xml version="1.0" encoding="utf-8"?>
<ds:datastoreItem xmlns:ds="http://schemas.openxmlformats.org/officeDocument/2006/customXml" ds:itemID="{87D2A1B0-FF3E-4009-940D-AED0EB70AA2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1. EA Powerpoint Template 16-9</Template>
  <TotalTime>2219</TotalTime>
  <Words>4160</Words>
  <Application>Microsoft Office PowerPoint</Application>
  <PresentationFormat>On-screen Show (16:9)</PresentationFormat>
  <Paragraphs>523</Paragraphs>
  <Slides>47</Slides>
  <Notes>35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47</vt:i4>
      </vt:variant>
    </vt:vector>
  </HeadingPairs>
  <TitlesOfParts>
    <vt:vector size="55" baseType="lpstr">
      <vt:lpstr>ＭＳ Ｐゴシック</vt:lpstr>
      <vt:lpstr>Arial</vt:lpstr>
      <vt:lpstr>Calibri</vt:lpstr>
      <vt:lpstr>Lato Heavy</vt:lpstr>
      <vt:lpstr>Lato Light</vt:lpstr>
      <vt:lpstr>Lato Regular</vt:lpstr>
      <vt:lpstr>Times New Roman</vt:lpstr>
      <vt:lpstr>EA Powerpoint Template 16-9</vt:lpstr>
      <vt:lpstr>Teacher  Development Program Bringing schools and Engineering together</vt:lpstr>
      <vt:lpstr>Teacher  Development Program Bringing schools and engineering together</vt:lpstr>
      <vt:lpstr>Teacher  Development Program Bringing schools and engineering together</vt:lpstr>
      <vt:lpstr>PowerPoint Presentation</vt:lpstr>
      <vt:lpstr>The Syllabus-Preliminary Modules</vt:lpstr>
      <vt:lpstr>Content</vt:lpstr>
      <vt:lpstr>History of Engineering</vt:lpstr>
      <vt:lpstr>History of Engineering</vt:lpstr>
      <vt:lpstr>Engineering Disciplines</vt:lpstr>
      <vt:lpstr>Engineering Disciplines</vt:lpstr>
      <vt:lpstr>Civil Engineering</vt:lpstr>
      <vt:lpstr>Structural Engineering</vt:lpstr>
      <vt:lpstr>Water Engineering</vt:lpstr>
      <vt:lpstr>Electrical Engineering</vt:lpstr>
      <vt:lpstr>Mechanical Engineering</vt:lpstr>
      <vt:lpstr>Chemical Engineering</vt:lpstr>
      <vt:lpstr>Biomedical Engineering</vt:lpstr>
      <vt:lpstr>Software Engineering</vt:lpstr>
      <vt:lpstr>Engineering Materials</vt:lpstr>
      <vt:lpstr>Engineering Materials</vt:lpstr>
      <vt:lpstr>Engineering Materials</vt:lpstr>
      <vt:lpstr>Engineering Materials – Ceramics &amp; Masonry</vt:lpstr>
      <vt:lpstr>Engineering Materials – Ceramics &amp; Masonry</vt:lpstr>
      <vt:lpstr>Engineering Materials - Timber</vt:lpstr>
      <vt:lpstr>Engineering Materials - Metals</vt:lpstr>
      <vt:lpstr>Engineering Materials - Concrete</vt:lpstr>
      <vt:lpstr>Engineering Materials - Concrete Forming</vt:lpstr>
      <vt:lpstr>Engineering Granular Materials</vt:lpstr>
      <vt:lpstr>Engineering Granular Materials</vt:lpstr>
      <vt:lpstr>Engineering Granular Materials</vt:lpstr>
      <vt:lpstr>Engineering Granular Materials</vt:lpstr>
      <vt:lpstr>Engineering Granular Materials</vt:lpstr>
      <vt:lpstr>Engineering Materials - Concrete or Steel</vt:lpstr>
      <vt:lpstr>Engineering Materials – Renewable Materials</vt:lpstr>
      <vt:lpstr>Load Paths</vt:lpstr>
      <vt:lpstr>Case Study – Hyatt Regency, Kansas City</vt:lpstr>
      <vt:lpstr>Case Study – Eiffel Tower</vt:lpstr>
      <vt:lpstr>Case Study – simple support and cantilever</vt:lpstr>
      <vt:lpstr>Case Study – Principles of mechanics of solids</vt:lpstr>
      <vt:lpstr>PowerPoint Presentation</vt:lpstr>
      <vt:lpstr>PowerPoint Presentation</vt:lpstr>
      <vt:lpstr>PowerPoint Presentation</vt:lpstr>
      <vt:lpstr>Classroom Exercises</vt:lpstr>
      <vt:lpstr>Beam properties - materials</vt:lpstr>
      <vt:lpstr>Summary</vt:lpstr>
      <vt:lpstr>Pathways to Engineering</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van Koeverden</dc:creator>
  <cp:lastModifiedBy>David Sparkes</cp:lastModifiedBy>
  <cp:revision>88</cp:revision>
  <cp:lastPrinted>2018-02-15T02:59:50Z</cp:lastPrinted>
  <dcterms:created xsi:type="dcterms:W3CDTF">2017-02-12T10:05:57Z</dcterms:created>
  <dcterms:modified xsi:type="dcterms:W3CDTF">2020-08-06T00:53:49Z</dcterms:modified>
  <cp:contentStatus>Draft</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0x010100518948D5E860DF41BB214FCEB695A09C</vt:lpwstr>
  </property>
</Properties>
</file>