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59" r:id="rId7"/>
    <p:sldId id="260" r:id="rId8"/>
    <p:sldId id="265" r:id="rId9"/>
    <p:sldId id="266" r:id="rId10"/>
    <p:sldId id="267" r:id="rId11"/>
    <p:sldId id="268" r:id="rId12"/>
    <p:sldId id="269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53" d="100"/>
          <a:sy n="53" d="100"/>
        </p:scale>
        <p:origin x="44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4619" y="1971304"/>
            <a:ext cx="8997351" cy="985652"/>
          </a:xfrm>
        </p:spPr>
        <p:txBody>
          <a:bodyPr/>
          <a:lstStyle/>
          <a:p>
            <a:pPr algn="ctr"/>
            <a:r>
              <a:rPr lang="en-AU" dirty="0"/>
              <a:t>FIRE UPGRADES OF EXISTING BUILDINGS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6416" y="3656195"/>
            <a:ext cx="9035554" cy="1116279"/>
          </a:xfrm>
        </p:spPr>
        <p:txBody>
          <a:bodyPr>
            <a:noAutofit/>
          </a:bodyPr>
          <a:lstStyle/>
          <a:p>
            <a:pPr algn="l"/>
            <a:r>
              <a:rPr lang="en-AU" sz="2400" dirty="0"/>
              <a:t>Voluntary and forced upgrades if existing buildings – interaction between regulatory authorities and the mechanisms of approval. </a:t>
            </a:r>
          </a:p>
          <a:p>
            <a:pPr algn="ctr"/>
            <a:endParaRPr lang="en-AU" sz="2400" dirty="0"/>
          </a:p>
          <a:p>
            <a:pPr algn="l"/>
            <a:r>
              <a:rPr lang="en-AU" sz="2400" dirty="0"/>
              <a:t>Dean Morton – Technical Inner Sight Pty Ltd </a:t>
            </a:r>
          </a:p>
        </p:txBody>
      </p:sp>
    </p:spTree>
    <p:extLst>
      <p:ext uri="{BB962C8B-B14F-4D97-AF65-F5344CB8AC3E}">
        <p14:creationId xmlns:p14="http://schemas.microsoft.com/office/powerpoint/2010/main" val="3079410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301EB-90B8-4C29-9864-A9FAD91DF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1842"/>
          </a:xfrm>
        </p:spPr>
        <p:txBody>
          <a:bodyPr/>
          <a:lstStyle/>
          <a:p>
            <a:r>
              <a:rPr lang="en-AU" dirty="0"/>
              <a:t>Challenges and benefits of approach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59FF1-5115-41D5-BC0A-679F6D221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5821"/>
            <a:ext cx="8596668" cy="51134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/>
              <a:t>Challenges: </a:t>
            </a:r>
          </a:p>
          <a:p>
            <a:r>
              <a:rPr lang="en-AU" dirty="0"/>
              <a:t>Dealing with multiple Council officers. Needing to get to senior staff in decision making positions time consuming and required client intervention.</a:t>
            </a:r>
          </a:p>
          <a:p>
            <a:r>
              <a:rPr lang="en-AU" dirty="0"/>
              <a:t>Aligning the clients expectations to that of the consultant team </a:t>
            </a:r>
          </a:p>
          <a:p>
            <a:r>
              <a:rPr lang="en-AU" dirty="0"/>
              <a:t>Fire safety officer undertook the internal discussions with heritage section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Benefits:</a:t>
            </a:r>
          </a:p>
          <a:p>
            <a:r>
              <a:rPr lang="en-AU" dirty="0"/>
              <a:t>Heritage building – enabled the works to be undertaken without needing a DA/CC. </a:t>
            </a:r>
          </a:p>
          <a:p>
            <a:r>
              <a:rPr lang="en-AU" dirty="0"/>
              <a:t>Gave flexibility as to when works could be undertaken</a:t>
            </a:r>
          </a:p>
          <a:p>
            <a:r>
              <a:rPr lang="en-AU" dirty="0"/>
              <a:t>Enabled to use of non compliant stair without needing to separately address that as a non compliance </a:t>
            </a:r>
          </a:p>
          <a:p>
            <a:r>
              <a:rPr lang="en-AU" dirty="0"/>
              <a:t>Suitable level of life safety being obtained</a:t>
            </a:r>
          </a:p>
          <a:p>
            <a:r>
              <a:rPr lang="en-AU" dirty="0"/>
              <a:t>Cost – fire order is free from Council </a:t>
            </a:r>
          </a:p>
        </p:txBody>
      </p:sp>
    </p:spTree>
    <p:extLst>
      <p:ext uri="{BB962C8B-B14F-4D97-AF65-F5344CB8AC3E}">
        <p14:creationId xmlns:p14="http://schemas.microsoft.com/office/powerpoint/2010/main" val="721519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FADBF-E6E9-4308-9A5E-5A0A88E71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020119" cy="1320800"/>
          </a:xfrm>
        </p:spPr>
        <p:txBody>
          <a:bodyPr/>
          <a:lstStyle/>
          <a:p>
            <a:r>
              <a:rPr lang="en-AU" dirty="0"/>
              <a:t>Case Study (ongoing) – apartment building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6AF8C-BEEF-4571-AE89-6FFCC28EF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Existing four storey apartment building </a:t>
            </a:r>
          </a:p>
          <a:p>
            <a:r>
              <a:rPr lang="en-AU" dirty="0"/>
              <a:t>Upgrade as a result of compliance audit initiated by the Body Corporate</a:t>
            </a:r>
          </a:p>
          <a:p>
            <a:r>
              <a:rPr lang="en-AU" dirty="0"/>
              <a:t>To be undertaken as complying development</a:t>
            </a:r>
          </a:p>
          <a:p>
            <a:r>
              <a:rPr lang="en-AU" dirty="0"/>
              <a:t>Compliance matters principally relate to exit configurations and fire hydrant design </a:t>
            </a:r>
          </a:p>
          <a:p>
            <a:r>
              <a:rPr lang="en-AU" dirty="0"/>
              <a:t>Scope of non compliances resolved between the BCA consultant and fire engineer prior to certifier involvement</a:t>
            </a:r>
          </a:p>
          <a:p>
            <a:r>
              <a:rPr lang="en-AU" dirty="0"/>
              <a:t>Conflict of interest provisions preclude the certifier directing the approach to be taken, role is to certify the proposed works only.   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5370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AEEE2-8329-4A1C-BA18-E63D7F529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253"/>
          </a:xfrm>
        </p:spPr>
        <p:txBody>
          <a:bodyPr/>
          <a:lstStyle/>
          <a:p>
            <a:r>
              <a:rPr lang="en-AU" dirty="0"/>
              <a:t>Challenges and benefits of approach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C1E89-3931-4692-88E3-04FABA573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8327"/>
            <a:ext cx="8596668" cy="4393036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Challenges:</a:t>
            </a:r>
          </a:p>
          <a:p>
            <a:r>
              <a:rPr lang="en-AU" dirty="0"/>
              <a:t>Ensuring that roles of the parties are understood. Client believes certifier takes over BCA consultants role </a:t>
            </a:r>
          </a:p>
          <a:p>
            <a:r>
              <a:rPr lang="en-AU" dirty="0"/>
              <a:t>Works must fit within controls of complying development, may require alternate approaches that are not preferred </a:t>
            </a:r>
          </a:p>
          <a:p>
            <a:r>
              <a:rPr lang="en-AU" dirty="0"/>
              <a:t>Fire hydrant works require request for FRNSW inspection at completion 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Benefits:</a:t>
            </a:r>
          </a:p>
          <a:p>
            <a:r>
              <a:rPr lang="en-AU" dirty="0"/>
              <a:t>Single decision maker </a:t>
            </a:r>
          </a:p>
          <a:p>
            <a:r>
              <a:rPr lang="en-AU" dirty="0"/>
              <a:t>Certification process is more familiar to parties (BC like getting OC’s)</a:t>
            </a:r>
          </a:p>
          <a:p>
            <a:r>
              <a:rPr lang="en-AU" dirty="0"/>
              <a:t>Time – CDC can be issued in a day 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68988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72541"/>
            <a:ext cx="8596668" cy="1401288"/>
          </a:xfrm>
        </p:spPr>
        <p:txBody>
          <a:bodyPr/>
          <a:lstStyle/>
          <a:p>
            <a:pPr algn="ctr"/>
            <a:r>
              <a:rPr lang="en-AU" dirty="0"/>
              <a:t>Thank you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3743676"/>
            <a:ext cx="8596668" cy="860400"/>
          </a:xfrm>
        </p:spPr>
        <p:txBody>
          <a:bodyPr/>
          <a:lstStyle/>
          <a:p>
            <a:pPr algn="ctr"/>
            <a:r>
              <a:rPr lang="en-AU" sz="3200" dirty="0"/>
              <a:t>Questions?</a:t>
            </a:r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3052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Voluntary upgrades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9555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Building owner initiates upgrades due to: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Duty of care to occupants </a:t>
            </a:r>
          </a:p>
          <a:p>
            <a:r>
              <a:rPr lang="en-AU" dirty="0"/>
              <a:t>Risk analysis on larger commercial buildings </a:t>
            </a:r>
          </a:p>
          <a:p>
            <a:r>
              <a:rPr lang="en-AU" dirty="0"/>
              <a:t>Risk reduction for potential loss of productivity post fire event</a:t>
            </a:r>
          </a:p>
          <a:p>
            <a:r>
              <a:rPr lang="en-AU" dirty="0"/>
              <a:t>Insurance implications </a:t>
            </a:r>
          </a:p>
          <a:p>
            <a:r>
              <a:rPr lang="en-AU" dirty="0"/>
              <a:t>Past occurrences of interactions with Council or other Authorities 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5486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Forced upgrades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830" y="2136838"/>
            <a:ext cx="8596668" cy="3880773"/>
          </a:xfrm>
        </p:spPr>
        <p:txBody>
          <a:bodyPr/>
          <a:lstStyle/>
          <a:p>
            <a:r>
              <a:rPr lang="en-AU" dirty="0"/>
              <a:t>Initiated by Council or FRNSW</a:t>
            </a:r>
          </a:p>
          <a:p>
            <a:r>
              <a:rPr lang="en-AU" dirty="0"/>
              <a:t>Usually based from complaint passed onto the Authority (reactive) </a:t>
            </a:r>
          </a:p>
          <a:p>
            <a:r>
              <a:rPr lang="en-AU" dirty="0"/>
              <a:t>Fire safety order (section 121B of the EP&amp;A Act, order #6)</a:t>
            </a:r>
          </a:p>
          <a:p>
            <a:r>
              <a:rPr lang="en-AU" dirty="0"/>
              <a:t>Where under an order can be prosecuted if not complied with </a:t>
            </a:r>
          </a:p>
          <a:p>
            <a:r>
              <a:rPr lang="en-AU" dirty="0"/>
              <a:t>Order terms can often be negotiated </a:t>
            </a:r>
          </a:p>
          <a:p>
            <a:r>
              <a:rPr lang="en-AU" dirty="0"/>
              <a:t>Not subject to a development consent or construction certificate </a:t>
            </a:r>
          </a:p>
          <a:p>
            <a:r>
              <a:rPr lang="en-AU" dirty="0"/>
              <a:t>Council may exercise discretion as to the extent of upgrade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853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Mechanisms of acceptance - Voluntary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1295"/>
            <a:ext cx="8596668" cy="4450068"/>
          </a:xfrm>
        </p:spPr>
        <p:txBody>
          <a:bodyPr>
            <a:normAutofit lnSpcReduction="10000"/>
          </a:bodyPr>
          <a:lstStyle/>
          <a:p>
            <a:r>
              <a:rPr lang="en-AU" dirty="0"/>
              <a:t>Can often be undertaken as complying development (CDC)</a:t>
            </a:r>
          </a:p>
          <a:p>
            <a:r>
              <a:rPr lang="en-AU" dirty="0"/>
              <a:t>Where it is a CDC no Council involvement (preferable?)</a:t>
            </a:r>
          </a:p>
          <a:p>
            <a:r>
              <a:rPr lang="en-AU" dirty="0"/>
              <a:t>CDC does not require FRNSW referral at the assessment stage (may require request for final inspection if affecting class 2 or 3 buildings where impacting “relevant fire safety system”)</a:t>
            </a:r>
          </a:p>
          <a:p>
            <a:r>
              <a:rPr lang="en-AU" dirty="0"/>
              <a:t>Must be prepared as a fire engineering report </a:t>
            </a:r>
          </a:p>
          <a:p>
            <a:r>
              <a:rPr lang="en-AU" dirty="0"/>
              <a:t>The CDC approves the physical building works only, </a:t>
            </a:r>
            <a:r>
              <a:rPr lang="en-AU" dirty="0" err="1"/>
              <a:t>eg</a:t>
            </a:r>
            <a:r>
              <a:rPr lang="en-AU" dirty="0"/>
              <a:t> a CDC can not be issued to adopt a FER that justifies levels of safety to a built form or use.</a:t>
            </a:r>
          </a:p>
          <a:p>
            <a:r>
              <a:rPr lang="en-AU" dirty="0"/>
              <a:t>Will most likely involve a BCA consultant and an accredited certifier (conflict of interest) and fire engineer. Need for consistency in approach between each. </a:t>
            </a:r>
          </a:p>
          <a:p>
            <a:r>
              <a:rPr lang="en-AU" dirty="0"/>
              <a:t>Not possible to heritage listed buildings </a:t>
            </a:r>
          </a:p>
          <a:p>
            <a:r>
              <a:rPr lang="en-AU" dirty="0"/>
              <a:t>Can approach Council for issue of an order </a:t>
            </a:r>
          </a:p>
        </p:txBody>
      </p:sp>
    </p:spTree>
    <p:extLst>
      <p:ext uri="{BB962C8B-B14F-4D97-AF65-F5344CB8AC3E}">
        <p14:creationId xmlns:p14="http://schemas.microsoft.com/office/powerpoint/2010/main" val="35484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Forced upgrades – Order #6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9419"/>
            <a:ext cx="8596668" cy="4461944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Issued by Council – principally to relate to </a:t>
            </a:r>
            <a:r>
              <a:rPr lang="en-AU" i="1" dirty="0"/>
              <a:t>“To do or refrain from doing such things as are specified in the order so as to ensure or promote adequate fire safety or fire safety awareness”</a:t>
            </a:r>
          </a:p>
          <a:p>
            <a:r>
              <a:rPr lang="en-AU" dirty="0"/>
              <a:t>Can be used to adopt fire safety strategies, </a:t>
            </a:r>
            <a:r>
              <a:rPr lang="en-AU" dirty="0" err="1"/>
              <a:t>eg</a:t>
            </a:r>
            <a:r>
              <a:rPr lang="en-AU" dirty="0"/>
              <a:t> report based on probabilistic analysis where no physical works required</a:t>
            </a:r>
          </a:p>
          <a:p>
            <a:r>
              <a:rPr lang="en-AU" dirty="0"/>
              <a:t>Includes notice period where the terms of the order may be discussed</a:t>
            </a:r>
          </a:p>
          <a:p>
            <a:r>
              <a:rPr lang="en-AU" dirty="0"/>
              <a:t>Often notice issued with no works required and imposes to the recipient to provide a report identifying recommended upgrades </a:t>
            </a:r>
          </a:p>
          <a:p>
            <a:r>
              <a:rPr lang="en-AU" dirty="0"/>
              <a:t>Competency of the Council fire safety officers – variable </a:t>
            </a:r>
          </a:p>
          <a:p>
            <a:r>
              <a:rPr lang="en-AU" dirty="0"/>
              <a:t>Council has the ability to exercise discretion, order #6 does not refer to the BCA in any way. </a:t>
            </a:r>
          </a:p>
          <a:p>
            <a:r>
              <a:rPr lang="en-AU" dirty="0"/>
              <a:t>Issue of order does not need separate DA/CC/OC</a:t>
            </a:r>
          </a:p>
          <a:p>
            <a:r>
              <a:rPr lang="en-AU" dirty="0"/>
              <a:t>Orders issued with time period for compliance </a:t>
            </a:r>
          </a:p>
          <a:p>
            <a:r>
              <a:rPr lang="en-AU" dirty="0"/>
              <a:t>Enforced through the court, can result in further order #10 to vacate the premises </a:t>
            </a:r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0368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99803" cy="1050758"/>
          </a:xfrm>
        </p:spPr>
        <p:txBody>
          <a:bodyPr/>
          <a:lstStyle/>
          <a:p>
            <a:r>
              <a:rPr lang="en-AU" dirty="0"/>
              <a:t>Working together? An integrated approach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0359"/>
            <a:ext cx="8596668" cy="4381004"/>
          </a:xfrm>
        </p:spPr>
        <p:txBody>
          <a:bodyPr>
            <a:normAutofit lnSpcReduction="10000"/>
          </a:bodyPr>
          <a:lstStyle/>
          <a:p>
            <a:r>
              <a:rPr lang="en-AU" dirty="0"/>
              <a:t>When undertaken as a CDC the certifier becomes the authority having jurisdiction </a:t>
            </a:r>
          </a:p>
          <a:p>
            <a:r>
              <a:rPr lang="en-AU" dirty="0"/>
              <a:t>Council involvement – difficulty with varying degree of staff experience across Council areas often slows process or creates higher levels of conservatism </a:t>
            </a:r>
          </a:p>
          <a:p>
            <a:r>
              <a:rPr lang="en-AU" dirty="0"/>
              <a:t>Convincing Council they are able to use discretion when utilising fire orders </a:t>
            </a:r>
          </a:p>
          <a:p>
            <a:r>
              <a:rPr lang="en-AU" dirty="0"/>
              <a:t>Fire orders remove planning controls and permit works to commence immediately (benefit to client and occupants)</a:t>
            </a:r>
          </a:p>
          <a:p>
            <a:r>
              <a:rPr lang="en-AU" dirty="0"/>
              <a:t>Often no holistic BCA assessment report, scope usually figured out on site and therefore needs fire engineer to be “hands on”</a:t>
            </a:r>
          </a:p>
          <a:p>
            <a:r>
              <a:rPr lang="en-AU" dirty="0"/>
              <a:t>When does FRNSW get involved?</a:t>
            </a:r>
          </a:p>
          <a:p>
            <a:pPr lvl="1"/>
            <a:r>
              <a:rPr lang="en-AU" dirty="0"/>
              <a:t>Council request based of type of building (level of risk)</a:t>
            </a:r>
          </a:p>
          <a:p>
            <a:pPr lvl="1"/>
            <a:r>
              <a:rPr lang="en-AU" dirty="0"/>
              <a:t>When impacting fire safety systems (hydrants)</a:t>
            </a:r>
          </a:p>
          <a:p>
            <a:pPr lvl="1"/>
            <a:r>
              <a:rPr lang="en-AU" dirty="0"/>
              <a:t>If complaint originated to FRNSW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3631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06" y="609600"/>
            <a:ext cx="9336506" cy="1320800"/>
          </a:xfrm>
        </p:spPr>
        <p:txBody>
          <a:bodyPr/>
          <a:lstStyle/>
          <a:p>
            <a:r>
              <a:rPr lang="en-AU" dirty="0"/>
              <a:t>Case study (ongoing) – hotel accommodation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3789"/>
            <a:ext cx="8596668" cy="4597573"/>
          </a:xfrm>
        </p:spPr>
        <p:txBody>
          <a:bodyPr/>
          <a:lstStyle/>
          <a:p>
            <a:r>
              <a:rPr lang="en-AU" dirty="0"/>
              <a:t>Three storey hotel (partial basement level). Class 6 ground floor, class 3 first floor. Type A construction</a:t>
            </a:r>
          </a:p>
          <a:p>
            <a:r>
              <a:rPr lang="en-AU" dirty="0"/>
              <a:t>Principal issue being extended travel distances to single non fire isolated exit up to 20m </a:t>
            </a:r>
          </a:p>
          <a:p>
            <a:r>
              <a:rPr lang="en-AU" dirty="0"/>
              <a:t>Heritage listed building</a:t>
            </a:r>
          </a:p>
          <a:p>
            <a:r>
              <a:rPr lang="en-AU" dirty="0"/>
              <a:t>Council commenced upgrade. No order issued, no direction given as to what needs to be upgraded </a:t>
            </a:r>
          </a:p>
          <a:p>
            <a:r>
              <a:rPr lang="en-AU" dirty="0"/>
              <a:t>Site inspection undertaken between client, BCA consultant, fire engineer to identify risks and opportunities to resolve </a:t>
            </a:r>
          </a:p>
          <a:p>
            <a:r>
              <a:rPr lang="en-AU" dirty="0"/>
              <a:t>Short form upgrade strategy prepared to get Council on board (limit costs to client until authority gave in principal support)</a:t>
            </a:r>
          </a:p>
          <a:p>
            <a:r>
              <a:rPr lang="en-AU" dirty="0"/>
              <a:t>Required multiple meetings with several officers before the short form strategy was agreed (verbally only) </a:t>
            </a:r>
          </a:p>
          <a:p>
            <a:endParaRPr lang="en-AU" dirty="0"/>
          </a:p>
          <a:p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6093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91412-38D8-4318-9AC8-484FE4507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617621"/>
          </a:xfrm>
        </p:spPr>
        <p:txBody>
          <a:bodyPr>
            <a:normAutofit fontScale="90000"/>
          </a:bodyPr>
          <a:lstStyle/>
          <a:p>
            <a:r>
              <a:rPr lang="en-AU" dirty="0"/>
              <a:t>Accommodation level: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8FBAB20-A2A2-4C3B-BE40-B8082FA2F4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2499" y="2057400"/>
            <a:ext cx="9693324" cy="341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10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E30FB-21B2-41EF-A742-701C96BF9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0947"/>
            <a:ext cx="8596668" cy="661737"/>
          </a:xfrm>
        </p:spPr>
        <p:txBody>
          <a:bodyPr/>
          <a:lstStyle/>
          <a:p>
            <a:r>
              <a:rPr lang="en-AU" dirty="0"/>
              <a:t>Upgrade strategy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8D69DBE-EA68-4A7D-BD6B-EC23D11690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6747" y="1157216"/>
            <a:ext cx="7531769" cy="533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6471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1280</TotalTime>
  <Words>966</Words>
  <Application>Microsoft Office PowerPoint</Application>
  <PresentationFormat>Widescreen</PresentationFormat>
  <Paragraphs>117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FIRE UPGRADES OF EXISTING BUILDINGS </vt:lpstr>
      <vt:lpstr>Voluntary upgrades </vt:lpstr>
      <vt:lpstr>Forced upgrades </vt:lpstr>
      <vt:lpstr>Mechanisms of acceptance - Voluntary</vt:lpstr>
      <vt:lpstr>Forced upgrades – Order #6 </vt:lpstr>
      <vt:lpstr>Working together? An integrated approach  </vt:lpstr>
      <vt:lpstr>Case study (ongoing) – hotel accommodation </vt:lpstr>
      <vt:lpstr>Accommodation level: </vt:lpstr>
      <vt:lpstr>Upgrade strategy </vt:lpstr>
      <vt:lpstr>Challenges and benefits of approach </vt:lpstr>
      <vt:lpstr>Case Study (ongoing) – apartment building </vt:lpstr>
      <vt:lpstr>Challenges and benefits of approach 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morton</dc:creator>
  <cp:lastModifiedBy>dean morton</cp:lastModifiedBy>
  <cp:revision>50</cp:revision>
  <dcterms:created xsi:type="dcterms:W3CDTF">2017-02-14T03:40:30Z</dcterms:created>
  <dcterms:modified xsi:type="dcterms:W3CDTF">2018-02-14T02:21:46Z</dcterms:modified>
</cp:coreProperties>
</file>