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58" r:id="rId3"/>
    <p:sldId id="257" r:id="rId4"/>
    <p:sldId id="259" r:id="rId5"/>
    <p:sldId id="263" r:id="rId6"/>
    <p:sldId id="268" r:id="rId7"/>
    <p:sldId id="269" r:id="rId8"/>
    <p:sldId id="260" r:id="rId9"/>
    <p:sldId id="262" r:id="rId10"/>
    <p:sldId id="261" r:id="rId11"/>
    <p:sldId id="264" r:id="rId12"/>
    <p:sldId id="265" r:id="rId13"/>
    <p:sldId id="266"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7" r:id="rId30"/>
    <p:sldId id="285" r:id="rId31"/>
    <p:sldId id="288" r:id="rId32"/>
    <p:sldId id="284" r:id="rId33"/>
    <p:sldId id="286" r:id="rId34"/>
    <p:sldId id="289" r:id="rId35"/>
    <p:sldId id="290" r:id="rId36"/>
    <p:sldId id="291" r:id="rId37"/>
    <p:sldId id="292" r:id="rId38"/>
    <p:sldId id="293" r:id="rId39"/>
    <p:sldId id="294" r:id="rId40"/>
    <p:sldId id="297" r:id="rId41"/>
    <p:sldId id="296" r:id="rId42"/>
    <p:sldId id="295" r:id="rId43"/>
  </p:sldIdLst>
  <p:sldSz cx="12192000" cy="6858000"/>
  <p:notesSz cx="6858000" cy="9144000"/>
  <p:defaultTextStyle>
    <a:defPPr>
      <a:defRPr lang="en-US"/>
    </a:defPPr>
    <a:lvl1pPr marL="0" algn="l" defTabSz="914314" rtl="0" eaLnBrk="1" latinLnBrk="0" hangingPunct="1">
      <a:defRPr sz="1800" kern="1200">
        <a:solidFill>
          <a:schemeClr val="tx1"/>
        </a:solidFill>
        <a:latin typeface="+mn-lt"/>
        <a:ea typeface="+mn-ea"/>
        <a:cs typeface="+mn-cs"/>
      </a:defRPr>
    </a:lvl1pPr>
    <a:lvl2pPr marL="457157" algn="l" defTabSz="914314" rtl="0" eaLnBrk="1" latinLnBrk="0" hangingPunct="1">
      <a:defRPr sz="1800" kern="1200">
        <a:solidFill>
          <a:schemeClr val="tx1"/>
        </a:solidFill>
        <a:latin typeface="+mn-lt"/>
        <a:ea typeface="+mn-ea"/>
        <a:cs typeface="+mn-cs"/>
      </a:defRPr>
    </a:lvl2pPr>
    <a:lvl3pPr marL="914314" algn="l" defTabSz="914314" rtl="0" eaLnBrk="1" latinLnBrk="0" hangingPunct="1">
      <a:defRPr sz="1800" kern="1200">
        <a:solidFill>
          <a:schemeClr val="tx1"/>
        </a:solidFill>
        <a:latin typeface="+mn-lt"/>
        <a:ea typeface="+mn-ea"/>
        <a:cs typeface="+mn-cs"/>
      </a:defRPr>
    </a:lvl3pPr>
    <a:lvl4pPr marL="1371470" algn="l" defTabSz="914314" rtl="0" eaLnBrk="1" latinLnBrk="0" hangingPunct="1">
      <a:defRPr sz="1800" kern="1200">
        <a:solidFill>
          <a:schemeClr val="tx1"/>
        </a:solidFill>
        <a:latin typeface="+mn-lt"/>
        <a:ea typeface="+mn-ea"/>
        <a:cs typeface="+mn-cs"/>
      </a:defRPr>
    </a:lvl4pPr>
    <a:lvl5pPr marL="1828628" algn="l" defTabSz="914314" rtl="0" eaLnBrk="1" latinLnBrk="0" hangingPunct="1">
      <a:defRPr sz="1800" kern="1200">
        <a:solidFill>
          <a:schemeClr val="tx1"/>
        </a:solidFill>
        <a:latin typeface="+mn-lt"/>
        <a:ea typeface="+mn-ea"/>
        <a:cs typeface="+mn-cs"/>
      </a:defRPr>
    </a:lvl5pPr>
    <a:lvl6pPr marL="2285785" algn="l" defTabSz="914314" rtl="0" eaLnBrk="1" latinLnBrk="0" hangingPunct="1">
      <a:defRPr sz="1800" kern="1200">
        <a:solidFill>
          <a:schemeClr val="tx1"/>
        </a:solidFill>
        <a:latin typeface="+mn-lt"/>
        <a:ea typeface="+mn-ea"/>
        <a:cs typeface="+mn-cs"/>
      </a:defRPr>
    </a:lvl6pPr>
    <a:lvl7pPr marL="2742942" algn="l" defTabSz="914314" rtl="0" eaLnBrk="1" latinLnBrk="0" hangingPunct="1">
      <a:defRPr sz="1800" kern="1200">
        <a:solidFill>
          <a:schemeClr val="tx1"/>
        </a:solidFill>
        <a:latin typeface="+mn-lt"/>
        <a:ea typeface="+mn-ea"/>
        <a:cs typeface="+mn-cs"/>
      </a:defRPr>
    </a:lvl7pPr>
    <a:lvl8pPr marL="3200098" algn="l" defTabSz="914314" rtl="0" eaLnBrk="1" latinLnBrk="0" hangingPunct="1">
      <a:defRPr sz="1800" kern="1200">
        <a:solidFill>
          <a:schemeClr val="tx1"/>
        </a:solidFill>
        <a:latin typeface="+mn-lt"/>
        <a:ea typeface="+mn-ea"/>
        <a:cs typeface="+mn-cs"/>
      </a:defRPr>
    </a:lvl8pPr>
    <a:lvl9pPr marL="3657255" algn="l" defTabSz="91431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D68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5" autoAdjust="0"/>
    <p:restoredTop sz="94660" autoAdjust="0"/>
  </p:normalViewPr>
  <p:slideViewPr>
    <p:cSldViewPr snapToGrid="0">
      <p:cViewPr varScale="1">
        <p:scale>
          <a:sx n="104" d="100"/>
          <a:sy n="104" d="100"/>
        </p:scale>
        <p:origin x="-104" y="-3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03BF2-D2F1-284B-988F-8DC21195546E}" type="datetimeFigureOut">
              <a:rPr lang="en-US" smtClean="0"/>
              <a:t>2/05/17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3C7606-9C46-1B47-A9E9-EF4FC5B094FB}" type="slidenum">
              <a:rPr lang="en-US" smtClean="0"/>
              <a:t>‹#›</a:t>
            </a:fld>
            <a:endParaRPr lang="en-US"/>
          </a:p>
        </p:txBody>
      </p:sp>
    </p:spTree>
    <p:extLst>
      <p:ext uri="{BB962C8B-B14F-4D97-AF65-F5344CB8AC3E}">
        <p14:creationId xmlns:p14="http://schemas.microsoft.com/office/powerpoint/2010/main" val="2002789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E5D317-741E-004E-82DF-F320923A8EF7}" type="datetimeFigureOut">
              <a:rPr lang="en-US" smtClean="0"/>
              <a:t>2/05/17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67345E-6356-9E49-9F47-863AD76378E2}" type="slidenum">
              <a:rPr lang="en-US" smtClean="0"/>
              <a:t>‹#›</a:t>
            </a:fld>
            <a:endParaRPr lang="en-US"/>
          </a:p>
        </p:txBody>
      </p:sp>
    </p:spTree>
    <p:extLst>
      <p:ext uri="{BB962C8B-B14F-4D97-AF65-F5344CB8AC3E}">
        <p14:creationId xmlns:p14="http://schemas.microsoft.com/office/powerpoint/2010/main" val="3631035447"/>
      </p:ext>
    </p:extLst>
  </p:cSld>
  <p:clrMap bg1="lt1" tx1="dk1" bg2="lt2" tx2="dk2" accent1="accent1" accent2="accent2" accent3="accent3" accent4="accent4" accent5="accent5" accent6="accent6" hlink="hlink" folHlink="folHlink"/>
  <p:notesStyle>
    <a:lvl1pPr marL="0" algn="l" defTabSz="457157" rtl="0" eaLnBrk="1" latinLnBrk="0" hangingPunct="1">
      <a:defRPr sz="1200" kern="1200">
        <a:solidFill>
          <a:schemeClr val="tx1"/>
        </a:solidFill>
        <a:latin typeface="+mn-lt"/>
        <a:ea typeface="+mn-ea"/>
        <a:cs typeface="+mn-cs"/>
      </a:defRPr>
    </a:lvl1pPr>
    <a:lvl2pPr marL="457157" algn="l" defTabSz="457157" rtl="0" eaLnBrk="1" latinLnBrk="0" hangingPunct="1">
      <a:defRPr sz="1200" kern="1200">
        <a:solidFill>
          <a:schemeClr val="tx1"/>
        </a:solidFill>
        <a:latin typeface="+mn-lt"/>
        <a:ea typeface="+mn-ea"/>
        <a:cs typeface="+mn-cs"/>
      </a:defRPr>
    </a:lvl2pPr>
    <a:lvl3pPr marL="914314" algn="l" defTabSz="457157" rtl="0" eaLnBrk="1" latinLnBrk="0" hangingPunct="1">
      <a:defRPr sz="1200" kern="1200">
        <a:solidFill>
          <a:schemeClr val="tx1"/>
        </a:solidFill>
        <a:latin typeface="+mn-lt"/>
        <a:ea typeface="+mn-ea"/>
        <a:cs typeface="+mn-cs"/>
      </a:defRPr>
    </a:lvl3pPr>
    <a:lvl4pPr marL="1371470" algn="l" defTabSz="457157" rtl="0" eaLnBrk="1" latinLnBrk="0" hangingPunct="1">
      <a:defRPr sz="1200" kern="1200">
        <a:solidFill>
          <a:schemeClr val="tx1"/>
        </a:solidFill>
        <a:latin typeface="+mn-lt"/>
        <a:ea typeface="+mn-ea"/>
        <a:cs typeface="+mn-cs"/>
      </a:defRPr>
    </a:lvl4pPr>
    <a:lvl5pPr marL="1828628" algn="l" defTabSz="457157" rtl="0" eaLnBrk="1" latinLnBrk="0" hangingPunct="1">
      <a:defRPr sz="1200" kern="1200">
        <a:solidFill>
          <a:schemeClr val="tx1"/>
        </a:solidFill>
        <a:latin typeface="+mn-lt"/>
        <a:ea typeface="+mn-ea"/>
        <a:cs typeface="+mn-cs"/>
      </a:defRPr>
    </a:lvl5pPr>
    <a:lvl6pPr marL="2285785" algn="l" defTabSz="457157" rtl="0" eaLnBrk="1" latinLnBrk="0" hangingPunct="1">
      <a:defRPr sz="1200" kern="1200">
        <a:solidFill>
          <a:schemeClr val="tx1"/>
        </a:solidFill>
        <a:latin typeface="+mn-lt"/>
        <a:ea typeface="+mn-ea"/>
        <a:cs typeface="+mn-cs"/>
      </a:defRPr>
    </a:lvl6pPr>
    <a:lvl7pPr marL="2742942" algn="l" defTabSz="457157" rtl="0" eaLnBrk="1" latinLnBrk="0" hangingPunct="1">
      <a:defRPr sz="1200" kern="1200">
        <a:solidFill>
          <a:schemeClr val="tx1"/>
        </a:solidFill>
        <a:latin typeface="+mn-lt"/>
        <a:ea typeface="+mn-ea"/>
        <a:cs typeface="+mn-cs"/>
      </a:defRPr>
    </a:lvl7pPr>
    <a:lvl8pPr marL="3200098" algn="l" defTabSz="457157" rtl="0" eaLnBrk="1" latinLnBrk="0" hangingPunct="1">
      <a:defRPr sz="1200" kern="1200">
        <a:solidFill>
          <a:schemeClr val="tx1"/>
        </a:solidFill>
        <a:latin typeface="+mn-lt"/>
        <a:ea typeface="+mn-ea"/>
        <a:cs typeface="+mn-cs"/>
      </a:defRPr>
    </a:lvl8pPr>
    <a:lvl9pPr marL="3657255" algn="l" defTabSz="45715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6858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8302" y="0"/>
            <a:ext cx="2933700" cy="2171700"/>
          </a:xfrm>
          <a:prstGeom prst="rect">
            <a:avLst/>
          </a:prstGeom>
        </p:spPr>
      </p:pic>
      <p:sp>
        <p:nvSpPr>
          <p:cNvPr id="10" name="Text Placeholder 9"/>
          <p:cNvSpPr>
            <a:spLocks noGrp="1"/>
          </p:cNvSpPr>
          <p:nvPr>
            <p:ph type="body" sz="quarter" idx="10" hasCustomPrompt="1"/>
          </p:nvPr>
        </p:nvSpPr>
        <p:spPr>
          <a:xfrm>
            <a:off x="4349362" y="2567423"/>
            <a:ext cx="7776377" cy="2060236"/>
          </a:xfrm>
          <a:prstGeom prst="rect">
            <a:avLst/>
          </a:prstGeom>
        </p:spPr>
        <p:txBody>
          <a:bodyPr lIns="91431" tIns="45715" rIns="91431" bIns="45715"/>
          <a:lstStyle>
            <a:lvl1pPr marL="0" indent="0" algn="l">
              <a:lnSpc>
                <a:spcPct val="100000"/>
              </a:lnSpc>
              <a:spcBef>
                <a:spcPts val="0"/>
              </a:spcBef>
              <a:buNone/>
              <a:defRPr sz="3200" b="1" cap="all" baseline="0">
                <a:solidFill>
                  <a:srgbClr val="6D68AF"/>
                </a:solidFill>
                <a:latin typeface="Calibri" panose="020F0502020204030204" pitchFamily="34" charset="0"/>
              </a:defRPr>
            </a:lvl1pPr>
            <a:lvl2pPr marL="457157" indent="0">
              <a:buNone/>
              <a:defRPr/>
            </a:lvl2pPr>
            <a:lvl3pPr marL="914314" indent="0">
              <a:buNone/>
              <a:defRPr/>
            </a:lvl3pPr>
            <a:lvl4pPr marL="1371470" indent="0">
              <a:buNone/>
              <a:defRPr/>
            </a:lvl4pPr>
            <a:lvl5pPr marL="1828628" indent="0">
              <a:buNone/>
              <a:defRPr/>
            </a:lvl5pPr>
          </a:lstStyle>
          <a:p>
            <a:pPr lvl="0"/>
            <a:r>
              <a:rPr lang="en-US" dirty="0" smtClean="0"/>
              <a:t>CLICK TO EDIT TITLE OF PRESENTATION</a:t>
            </a:r>
          </a:p>
        </p:txBody>
      </p:sp>
      <p:sp>
        <p:nvSpPr>
          <p:cNvPr id="14" name="Text Placeholder 11"/>
          <p:cNvSpPr>
            <a:spLocks noGrp="1"/>
          </p:cNvSpPr>
          <p:nvPr>
            <p:ph type="body" sz="quarter" idx="13" hasCustomPrompt="1"/>
          </p:nvPr>
        </p:nvSpPr>
        <p:spPr>
          <a:xfrm>
            <a:off x="4349362" y="5099183"/>
            <a:ext cx="7776377" cy="403121"/>
          </a:xfrm>
          <a:prstGeom prst="rect">
            <a:avLst/>
          </a:prstGeom>
        </p:spPr>
        <p:txBody>
          <a:bodyPr lIns="91431" tIns="45715" rIns="91431" bIns="45715"/>
          <a:lstStyle>
            <a:lvl1pPr marL="0" indent="0">
              <a:buNone/>
              <a:defRPr baseline="0">
                <a:solidFill>
                  <a:srgbClr val="6D68AF"/>
                </a:solidFill>
              </a:defRPr>
            </a:lvl1pPr>
          </a:lstStyle>
          <a:p>
            <a:pPr lvl="0"/>
            <a:r>
              <a:rPr lang="en-US" dirty="0" smtClean="0"/>
              <a:t>Click to e</a:t>
            </a:r>
            <a:r>
              <a:rPr lang="en-AU" dirty="0" err="1" smtClean="0"/>
              <a:t>dit</a:t>
            </a:r>
            <a:r>
              <a:rPr lang="en-AU" dirty="0" smtClean="0"/>
              <a:t> Presenters Name</a:t>
            </a:r>
            <a:endParaRPr lang="en-US" dirty="0" smtClean="0"/>
          </a:p>
        </p:txBody>
      </p:sp>
      <p:sp>
        <p:nvSpPr>
          <p:cNvPr id="15" name="Text Placeholder 11"/>
          <p:cNvSpPr>
            <a:spLocks noGrp="1"/>
          </p:cNvSpPr>
          <p:nvPr>
            <p:ph type="body" sz="quarter" idx="14" hasCustomPrompt="1"/>
          </p:nvPr>
        </p:nvSpPr>
        <p:spPr>
          <a:xfrm>
            <a:off x="4349362" y="5502304"/>
            <a:ext cx="7776377" cy="403121"/>
          </a:xfrm>
          <a:prstGeom prst="rect">
            <a:avLst/>
          </a:prstGeom>
        </p:spPr>
        <p:txBody>
          <a:bodyPr lIns="91431" tIns="45715" rIns="91431" bIns="45715"/>
          <a:lstStyle>
            <a:lvl1pPr marL="0" indent="0">
              <a:buNone/>
              <a:defRPr baseline="0">
                <a:solidFill>
                  <a:srgbClr val="6D68AF"/>
                </a:solidFill>
              </a:defRPr>
            </a:lvl1pPr>
          </a:lstStyle>
          <a:p>
            <a:pPr lvl="0"/>
            <a:r>
              <a:rPr lang="en-US" dirty="0" smtClean="0"/>
              <a:t>Click to e</a:t>
            </a:r>
            <a:r>
              <a:rPr lang="en-AU" dirty="0" err="1" smtClean="0"/>
              <a:t>dit</a:t>
            </a:r>
            <a:r>
              <a:rPr lang="en-AU" dirty="0" smtClean="0"/>
              <a:t> Presenters Title / Position</a:t>
            </a:r>
            <a:endParaRPr lang="en-US" dirty="0" smtClean="0"/>
          </a:p>
        </p:txBody>
      </p:sp>
      <p:sp>
        <p:nvSpPr>
          <p:cNvPr id="16" name="Text Placeholder 11"/>
          <p:cNvSpPr>
            <a:spLocks noGrp="1"/>
          </p:cNvSpPr>
          <p:nvPr>
            <p:ph type="body" sz="quarter" idx="15" hasCustomPrompt="1"/>
          </p:nvPr>
        </p:nvSpPr>
        <p:spPr>
          <a:xfrm>
            <a:off x="4349361" y="5911759"/>
            <a:ext cx="7776377" cy="799142"/>
          </a:xfrm>
          <a:prstGeom prst="rect">
            <a:avLst/>
          </a:prstGeom>
        </p:spPr>
        <p:txBody>
          <a:bodyPr lIns="91431" tIns="45715" rIns="91431" bIns="45715"/>
          <a:lstStyle>
            <a:lvl1pPr marL="0" indent="0">
              <a:buNone/>
              <a:defRPr baseline="0">
                <a:solidFill>
                  <a:srgbClr val="6D68AF"/>
                </a:solidFill>
              </a:defRPr>
            </a:lvl1pPr>
          </a:lstStyle>
          <a:p>
            <a:pPr lvl="0"/>
            <a:r>
              <a:rPr lang="en-US" dirty="0" smtClean="0"/>
              <a:t>Click to e</a:t>
            </a:r>
            <a:r>
              <a:rPr lang="en-AU" dirty="0" err="1" smtClean="0"/>
              <a:t>dit</a:t>
            </a:r>
            <a:r>
              <a:rPr lang="en-AU" dirty="0" smtClean="0"/>
              <a:t> Presenters Company / Organisation</a:t>
            </a:r>
            <a:endParaRPr lang="en-US" dirty="0" smtClean="0"/>
          </a:p>
        </p:txBody>
      </p:sp>
      <p:sp>
        <p:nvSpPr>
          <p:cNvPr id="9" name="TextBox 8"/>
          <p:cNvSpPr txBox="1"/>
          <p:nvPr userDrawn="1"/>
        </p:nvSpPr>
        <p:spPr>
          <a:xfrm>
            <a:off x="2" y="6571341"/>
            <a:ext cx="2628900" cy="246211"/>
          </a:xfrm>
          <a:prstGeom prst="rect">
            <a:avLst/>
          </a:prstGeom>
          <a:noFill/>
        </p:spPr>
        <p:txBody>
          <a:bodyPr wrap="square" lIns="91431" tIns="45715" rIns="91431" bIns="45715" rtlCol="0">
            <a:spAutoFit/>
          </a:bodyPr>
          <a:lstStyle/>
          <a:p>
            <a:r>
              <a:rPr lang="en-AU" sz="1000" dirty="0" smtClean="0">
                <a:solidFill>
                  <a:schemeClr val="tx1">
                    <a:lumMod val="65000"/>
                    <a:lumOff val="35000"/>
                  </a:schemeClr>
                </a:solidFill>
              </a:rPr>
              <a:t>All slides © Copyright FPA Australia</a:t>
            </a:r>
            <a:endParaRPr lang="en-AU" sz="1000" dirty="0">
              <a:solidFill>
                <a:schemeClr val="tx1">
                  <a:lumMod val="65000"/>
                  <a:lumOff val="35000"/>
                </a:schemeClr>
              </a:solidFill>
            </a:endParaRPr>
          </a:p>
        </p:txBody>
      </p:sp>
    </p:spTree>
    <p:extLst>
      <p:ext uri="{BB962C8B-B14F-4D97-AF65-F5344CB8AC3E}">
        <p14:creationId xmlns:p14="http://schemas.microsoft.com/office/powerpoint/2010/main" val="206355339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0058400" cy="14441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8989" y="35433"/>
            <a:ext cx="1903012" cy="1408723"/>
          </a:xfrm>
          <a:prstGeom prst="rect">
            <a:avLst/>
          </a:prstGeom>
        </p:spPr>
      </p:pic>
      <p:sp>
        <p:nvSpPr>
          <p:cNvPr id="6" name="Text Placeholder 5"/>
          <p:cNvSpPr>
            <a:spLocks noGrp="1"/>
          </p:cNvSpPr>
          <p:nvPr>
            <p:ph type="body" sz="quarter" idx="10" hasCustomPrompt="1"/>
          </p:nvPr>
        </p:nvSpPr>
        <p:spPr>
          <a:xfrm>
            <a:off x="55563" y="230588"/>
            <a:ext cx="7800975" cy="1121134"/>
          </a:xfrm>
          <a:prstGeom prst="rect">
            <a:avLst/>
          </a:prstGeom>
        </p:spPr>
        <p:txBody>
          <a:bodyPr lIns="91431" tIns="45715" rIns="91431" bIns="45715"/>
          <a:lstStyle>
            <a:lvl1pPr marL="0" indent="0">
              <a:buNone/>
              <a:defRPr sz="3600" b="1" cap="all" baseline="0">
                <a:solidFill>
                  <a:schemeClr val="bg1"/>
                </a:solidFill>
              </a:defRPr>
            </a:lvl1pPr>
            <a:lvl2pPr marL="457157" indent="0">
              <a:buNone/>
              <a:defRPr/>
            </a:lvl2pPr>
            <a:lvl3pPr marL="914314" indent="0">
              <a:buNone/>
              <a:defRPr/>
            </a:lvl3pPr>
            <a:lvl4pPr marL="1371470" indent="0">
              <a:buNone/>
              <a:defRPr/>
            </a:lvl4pPr>
            <a:lvl5pPr marL="1828628" indent="0">
              <a:buNone/>
              <a:defRPr/>
            </a:lvl5pPr>
          </a:lstStyle>
          <a:p>
            <a:pPr lvl="0"/>
            <a:r>
              <a:rPr lang="en-US" dirty="0" smtClean="0"/>
              <a:t>CLICK TO EDIT SLIDE TITLE </a:t>
            </a:r>
          </a:p>
        </p:txBody>
      </p:sp>
      <p:sp>
        <p:nvSpPr>
          <p:cNvPr id="7" name="Content Placeholder 2"/>
          <p:cNvSpPr>
            <a:spLocks noGrp="1"/>
          </p:cNvSpPr>
          <p:nvPr>
            <p:ph idx="1"/>
          </p:nvPr>
        </p:nvSpPr>
        <p:spPr>
          <a:xfrm>
            <a:off x="55563" y="1582310"/>
            <a:ext cx="12070176" cy="5208104"/>
          </a:xfrm>
          <a:prstGeom prst="rect">
            <a:avLst/>
          </a:prstGeom>
        </p:spPr>
        <p:txBody>
          <a:bodyPr lIns="91431" tIns="45715" rIns="91431" bIns="45715"/>
          <a:lstStyle>
            <a:lvl1pPr marL="0" indent="0">
              <a:buNone/>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8" name="TextBox 7"/>
          <p:cNvSpPr txBox="1"/>
          <p:nvPr userDrawn="1"/>
        </p:nvSpPr>
        <p:spPr>
          <a:xfrm>
            <a:off x="2" y="6571341"/>
            <a:ext cx="2628900" cy="246211"/>
          </a:xfrm>
          <a:prstGeom prst="rect">
            <a:avLst/>
          </a:prstGeom>
          <a:noFill/>
        </p:spPr>
        <p:txBody>
          <a:bodyPr wrap="square" lIns="91431" tIns="45715" rIns="91431" bIns="45715" rtlCol="0">
            <a:spAutoFit/>
          </a:bodyPr>
          <a:lstStyle/>
          <a:p>
            <a:r>
              <a:rPr lang="en-AU" sz="1000" dirty="0" smtClean="0">
                <a:solidFill>
                  <a:schemeClr val="tx1">
                    <a:lumMod val="50000"/>
                    <a:lumOff val="50000"/>
                  </a:schemeClr>
                </a:solidFill>
              </a:rPr>
              <a:t>All slides © Copyright FPA Australia</a:t>
            </a:r>
            <a:endParaRPr lang="en-AU" sz="1000" dirty="0">
              <a:solidFill>
                <a:schemeClr val="tx1">
                  <a:lumMod val="50000"/>
                  <a:lumOff val="50000"/>
                </a:schemeClr>
              </a:solidFill>
            </a:endParaRPr>
          </a:p>
        </p:txBody>
      </p:sp>
    </p:spTree>
    <p:extLst>
      <p:ext uri="{BB962C8B-B14F-4D97-AF65-F5344CB8AC3E}">
        <p14:creationId xmlns:p14="http://schemas.microsoft.com/office/powerpoint/2010/main" val="395768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peaker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0058400" cy="14441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8989" y="35433"/>
            <a:ext cx="1903012" cy="1408723"/>
          </a:xfrm>
          <a:prstGeom prst="rect">
            <a:avLst/>
          </a:prstGeom>
        </p:spPr>
      </p:pic>
      <p:sp>
        <p:nvSpPr>
          <p:cNvPr id="6" name="Text Placeholder 5"/>
          <p:cNvSpPr>
            <a:spLocks noGrp="1"/>
          </p:cNvSpPr>
          <p:nvPr>
            <p:ph type="body" sz="quarter" idx="10" hasCustomPrompt="1"/>
          </p:nvPr>
        </p:nvSpPr>
        <p:spPr>
          <a:xfrm>
            <a:off x="55563" y="230588"/>
            <a:ext cx="7800975" cy="1121134"/>
          </a:xfrm>
          <a:prstGeom prst="rect">
            <a:avLst/>
          </a:prstGeom>
        </p:spPr>
        <p:txBody>
          <a:bodyPr lIns="91431" tIns="45715" rIns="91431" bIns="45715"/>
          <a:lstStyle>
            <a:lvl1pPr marL="0" indent="0">
              <a:buNone/>
              <a:defRPr sz="3600" b="1" cap="all" baseline="0">
                <a:solidFill>
                  <a:schemeClr val="bg1"/>
                </a:solidFill>
              </a:defRPr>
            </a:lvl1pPr>
            <a:lvl2pPr marL="457157" indent="0">
              <a:buNone/>
              <a:defRPr/>
            </a:lvl2pPr>
            <a:lvl3pPr marL="914314" indent="0">
              <a:buNone/>
              <a:defRPr/>
            </a:lvl3pPr>
            <a:lvl4pPr marL="1371470" indent="0">
              <a:buNone/>
              <a:defRPr/>
            </a:lvl4pPr>
            <a:lvl5pPr marL="1828628" indent="0">
              <a:buNone/>
              <a:defRPr/>
            </a:lvl5pPr>
          </a:lstStyle>
          <a:p>
            <a:pPr lvl="0"/>
            <a:r>
              <a:rPr lang="en-US" dirty="0" smtClean="0"/>
              <a:t>CLICK TO EDIT SLIDE TITLE </a:t>
            </a:r>
          </a:p>
        </p:txBody>
      </p:sp>
      <p:sp>
        <p:nvSpPr>
          <p:cNvPr id="8" name="Content Placeholder 2"/>
          <p:cNvSpPr>
            <a:spLocks noGrp="1"/>
          </p:cNvSpPr>
          <p:nvPr>
            <p:ph sz="half" idx="1"/>
          </p:nvPr>
        </p:nvSpPr>
        <p:spPr>
          <a:xfrm>
            <a:off x="55563" y="1582310"/>
            <a:ext cx="5915867" cy="5208104"/>
          </a:xfrm>
          <a:prstGeom prst="rect">
            <a:avLst/>
          </a:prstGeom>
        </p:spPr>
        <p:txBody>
          <a:bodyPr lIns="91431" tIns="45715" rIns="91431" bIns="45715"/>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Content Placeholder 3"/>
          <p:cNvSpPr>
            <a:spLocks noGrp="1"/>
          </p:cNvSpPr>
          <p:nvPr>
            <p:ph sz="half" idx="2"/>
          </p:nvPr>
        </p:nvSpPr>
        <p:spPr>
          <a:xfrm>
            <a:off x="6217823" y="1582310"/>
            <a:ext cx="5915867" cy="5208104"/>
          </a:xfrm>
          <a:prstGeom prst="rect">
            <a:avLst/>
          </a:prstGeom>
        </p:spPr>
        <p:txBody>
          <a:bodyPr lIns="91431" tIns="45715" rIns="91431" bIns="45715"/>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TextBox 6"/>
          <p:cNvSpPr txBox="1"/>
          <p:nvPr userDrawn="1"/>
        </p:nvSpPr>
        <p:spPr>
          <a:xfrm>
            <a:off x="2" y="6571341"/>
            <a:ext cx="2628900" cy="246211"/>
          </a:xfrm>
          <a:prstGeom prst="rect">
            <a:avLst/>
          </a:prstGeom>
          <a:noFill/>
        </p:spPr>
        <p:txBody>
          <a:bodyPr wrap="square" lIns="91431" tIns="45715" rIns="91431" bIns="45715" rtlCol="0">
            <a:spAutoFit/>
          </a:bodyPr>
          <a:lstStyle/>
          <a:p>
            <a:r>
              <a:rPr lang="en-AU" sz="1000" dirty="0" smtClean="0">
                <a:solidFill>
                  <a:schemeClr val="tx1">
                    <a:lumMod val="50000"/>
                    <a:lumOff val="50000"/>
                  </a:schemeClr>
                </a:solidFill>
              </a:rPr>
              <a:t>All slides © Copyright FPA Australia</a:t>
            </a:r>
            <a:endParaRPr lang="en-AU" sz="1000" dirty="0">
              <a:solidFill>
                <a:schemeClr val="tx1">
                  <a:lumMod val="50000"/>
                  <a:lumOff val="50000"/>
                </a:schemeClr>
              </a:solidFill>
            </a:endParaRPr>
          </a:p>
        </p:txBody>
      </p:sp>
    </p:spTree>
    <p:extLst>
      <p:ext uri="{BB962C8B-B14F-4D97-AF65-F5344CB8AC3E}">
        <p14:creationId xmlns:p14="http://schemas.microsoft.com/office/powerpoint/2010/main" val="409014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peaker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0058400" cy="14441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8989" y="35433"/>
            <a:ext cx="1903012" cy="1408723"/>
          </a:xfrm>
          <a:prstGeom prst="rect">
            <a:avLst/>
          </a:prstGeom>
        </p:spPr>
      </p:pic>
      <p:sp>
        <p:nvSpPr>
          <p:cNvPr id="6" name="Text Placeholder 5"/>
          <p:cNvSpPr>
            <a:spLocks noGrp="1"/>
          </p:cNvSpPr>
          <p:nvPr>
            <p:ph type="body" sz="quarter" idx="10" hasCustomPrompt="1"/>
          </p:nvPr>
        </p:nvSpPr>
        <p:spPr>
          <a:xfrm>
            <a:off x="55563" y="230588"/>
            <a:ext cx="7800975" cy="1121134"/>
          </a:xfrm>
          <a:prstGeom prst="rect">
            <a:avLst/>
          </a:prstGeom>
        </p:spPr>
        <p:txBody>
          <a:bodyPr lIns="91431" tIns="45715" rIns="91431" bIns="45715"/>
          <a:lstStyle>
            <a:lvl1pPr marL="0" indent="0">
              <a:buNone/>
              <a:defRPr sz="3600" b="1" cap="all" baseline="0">
                <a:solidFill>
                  <a:schemeClr val="bg1"/>
                </a:solidFill>
              </a:defRPr>
            </a:lvl1pPr>
            <a:lvl2pPr marL="457157" indent="0">
              <a:buNone/>
              <a:defRPr/>
            </a:lvl2pPr>
            <a:lvl3pPr marL="914314" indent="0">
              <a:buNone/>
              <a:defRPr/>
            </a:lvl3pPr>
            <a:lvl4pPr marL="1371470" indent="0">
              <a:buNone/>
              <a:defRPr/>
            </a:lvl4pPr>
            <a:lvl5pPr marL="1828628" indent="0">
              <a:buNone/>
              <a:defRPr/>
            </a:lvl5pPr>
          </a:lstStyle>
          <a:p>
            <a:pPr lvl="0"/>
            <a:r>
              <a:rPr lang="en-US" dirty="0" smtClean="0"/>
              <a:t>CLICK TO EDIT SLIDE TITLE </a:t>
            </a:r>
          </a:p>
        </p:txBody>
      </p:sp>
      <p:sp>
        <p:nvSpPr>
          <p:cNvPr id="8" name="Content Placeholder 2"/>
          <p:cNvSpPr>
            <a:spLocks noGrp="1"/>
          </p:cNvSpPr>
          <p:nvPr>
            <p:ph sz="half" idx="1"/>
          </p:nvPr>
        </p:nvSpPr>
        <p:spPr>
          <a:xfrm>
            <a:off x="55563" y="2615981"/>
            <a:ext cx="5915867" cy="4174435"/>
          </a:xfrm>
          <a:prstGeom prst="rect">
            <a:avLst/>
          </a:prstGeom>
        </p:spPr>
        <p:txBody>
          <a:bodyPr lIns="91431" tIns="45715" rIns="91431" bIns="45715"/>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Content Placeholder 3"/>
          <p:cNvSpPr>
            <a:spLocks noGrp="1"/>
          </p:cNvSpPr>
          <p:nvPr>
            <p:ph sz="half" idx="2"/>
          </p:nvPr>
        </p:nvSpPr>
        <p:spPr>
          <a:xfrm>
            <a:off x="6217823" y="2615981"/>
            <a:ext cx="5915867" cy="4174435"/>
          </a:xfrm>
          <a:prstGeom prst="rect">
            <a:avLst/>
          </a:prstGeom>
        </p:spPr>
        <p:txBody>
          <a:bodyPr lIns="91431" tIns="45715" rIns="91431" bIns="45715"/>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Text Placeholder 2"/>
          <p:cNvSpPr>
            <a:spLocks noGrp="1"/>
          </p:cNvSpPr>
          <p:nvPr>
            <p:ph type="body" idx="11"/>
          </p:nvPr>
        </p:nvSpPr>
        <p:spPr>
          <a:xfrm>
            <a:off x="55563" y="1671268"/>
            <a:ext cx="5915867" cy="823912"/>
          </a:xfrm>
          <a:prstGeom prst="rect">
            <a:avLst/>
          </a:prstGeom>
        </p:spPr>
        <p:txBody>
          <a:bodyPr lIns="91431" tIns="45715" rIns="91431" bIns="45715" anchor="b"/>
          <a:lstStyle>
            <a:lvl1pPr marL="0" indent="0">
              <a:buNone/>
              <a:defRPr sz="2400" b="1"/>
            </a:lvl1pPr>
            <a:lvl2pPr marL="457157" indent="0">
              <a:buNone/>
              <a:defRPr sz="2000" b="1"/>
            </a:lvl2pPr>
            <a:lvl3pPr marL="914314" indent="0">
              <a:buNone/>
              <a:defRPr sz="1800" b="1"/>
            </a:lvl3pPr>
            <a:lvl4pPr marL="1371470" indent="0">
              <a:buNone/>
              <a:defRPr sz="1600" b="1"/>
            </a:lvl4pPr>
            <a:lvl5pPr marL="1828628" indent="0">
              <a:buNone/>
              <a:defRPr sz="1600" b="1"/>
            </a:lvl5pPr>
            <a:lvl6pPr marL="2285785" indent="0">
              <a:buNone/>
              <a:defRPr sz="1600" b="1"/>
            </a:lvl6pPr>
            <a:lvl7pPr marL="2742942" indent="0">
              <a:buNone/>
              <a:defRPr sz="1600" b="1"/>
            </a:lvl7pPr>
            <a:lvl8pPr marL="3200098" indent="0">
              <a:buNone/>
              <a:defRPr sz="1600" b="1"/>
            </a:lvl8pPr>
            <a:lvl9pPr marL="3657255" indent="0">
              <a:buNone/>
              <a:defRPr sz="1600" b="1"/>
            </a:lvl9pPr>
          </a:lstStyle>
          <a:p>
            <a:pPr lvl="0"/>
            <a:r>
              <a:rPr lang="en-US" dirty="0" smtClean="0"/>
              <a:t>Click to edit Master text styles</a:t>
            </a:r>
          </a:p>
        </p:txBody>
      </p:sp>
      <p:sp>
        <p:nvSpPr>
          <p:cNvPr id="10" name="Text Placeholder 4"/>
          <p:cNvSpPr>
            <a:spLocks noGrp="1"/>
          </p:cNvSpPr>
          <p:nvPr>
            <p:ph type="body" sz="quarter" idx="3"/>
          </p:nvPr>
        </p:nvSpPr>
        <p:spPr>
          <a:xfrm>
            <a:off x="6217823" y="1681163"/>
            <a:ext cx="5915867" cy="823912"/>
          </a:xfrm>
          <a:prstGeom prst="rect">
            <a:avLst/>
          </a:prstGeom>
        </p:spPr>
        <p:txBody>
          <a:bodyPr lIns="91431" tIns="45715" rIns="91431" bIns="45715" anchor="b"/>
          <a:lstStyle>
            <a:lvl1pPr marL="0" indent="0">
              <a:buNone/>
              <a:defRPr sz="2400" b="1"/>
            </a:lvl1pPr>
            <a:lvl2pPr marL="457157" indent="0">
              <a:buNone/>
              <a:defRPr sz="2000" b="1"/>
            </a:lvl2pPr>
            <a:lvl3pPr marL="914314" indent="0">
              <a:buNone/>
              <a:defRPr sz="1800" b="1"/>
            </a:lvl3pPr>
            <a:lvl4pPr marL="1371470" indent="0">
              <a:buNone/>
              <a:defRPr sz="1600" b="1"/>
            </a:lvl4pPr>
            <a:lvl5pPr marL="1828628" indent="0">
              <a:buNone/>
              <a:defRPr sz="1600" b="1"/>
            </a:lvl5pPr>
            <a:lvl6pPr marL="2285785" indent="0">
              <a:buNone/>
              <a:defRPr sz="1600" b="1"/>
            </a:lvl6pPr>
            <a:lvl7pPr marL="2742942" indent="0">
              <a:buNone/>
              <a:defRPr sz="1600" b="1"/>
            </a:lvl7pPr>
            <a:lvl8pPr marL="3200098" indent="0">
              <a:buNone/>
              <a:defRPr sz="1600" b="1"/>
            </a:lvl8pPr>
            <a:lvl9pPr marL="3657255" indent="0">
              <a:buNone/>
              <a:defRPr sz="1600" b="1"/>
            </a:lvl9pPr>
          </a:lstStyle>
          <a:p>
            <a:pPr lvl="0"/>
            <a:r>
              <a:rPr lang="en-US" smtClean="0"/>
              <a:t>Click to edit Master text styles</a:t>
            </a:r>
          </a:p>
        </p:txBody>
      </p:sp>
      <p:sp>
        <p:nvSpPr>
          <p:cNvPr id="11" name="TextBox 10"/>
          <p:cNvSpPr txBox="1"/>
          <p:nvPr userDrawn="1"/>
        </p:nvSpPr>
        <p:spPr>
          <a:xfrm>
            <a:off x="2" y="6571341"/>
            <a:ext cx="2628900" cy="246211"/>
          </a:xfrm>
          <a:prstGeom prst="rect">
            <a:avLst/>
          </a:prstGeom>
          <a:noFill/>
        </p:spPr>
        <p:txBody>
          <a:bodyPr wrap="square" lIns="91431" tIns="45715" rIns="91431" bIns="45715" rtlCol="0">
            <a:spAutoFit/>
          </a:bodyPr>
          <a:lstStyle/>
          <a:p>
            <a:r>
              <a:rPr lang="en-AU" sz="1000" dirty="0" smtClean="0">
                <a:solidFill>
                  <a:schemeClr val="tx1">
                    <a:lumMod val="50000"/>
                    <a:lumOff val="50000"/>
                  </a:schemeClr>
                </a:solidFill>
              </a:rPr>
              <a:t>All slides © Copyright FPA Australia</a:t>
            </a:r>
            <a:endParaRPr lang="en-AU" sz="1000" dirty="0">
              <a:solidFill>
                <a:schemeClr val="tx1">
                  <a:lumMod val="50000"/>
                  <a:lumOff val="50000"/>
                </a:schemeClr>
              </a:solidFill>
            </a:endParaRPr>
          </a:p>
        </p:txBody>
      </p:sp>
    </p:spTree>
    <p:extLst>
      <p:ext uri="{BB962C8B-B14F-4D97-AF65-F5344CB8AC3E}">
        <p14:creationId xmlns:p14="http://schemas.microsoft.com/office/powerpoint/2010/main" val="398435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peaker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0058400" cy="14441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8989" y="35433"/>
            <a:ext cx="1903012" cy="1408723"/>
          </a:xfrm>
          <a:prstGeom prst="rect">
            <a:avLst/>
          </a:prstGeom>
        </p:spPr>
      </p:pic>
      <p:sp>
        <p:nvSpPr>
          <p:cNvPr id="6" name="Text Placeholder 5"/>
          <p:cNvSpPr>
            <a:spLocks noGrp="1"/>
          </p:cNvSpPr>
          <p:nvPr>
            <p:ph type="body" sz="quarter" idx="10" hasCustomPrompt="1"/>
          </p:nvPr>
        </p:nvSpPr>
        <p:spPr>
          <a:xfrm>
            <a:off x="55563" y="230588"/>
            <a:ext cx="7800975" cy="1121134"/>
          </a:xfrm>
          <a:prstGeom prst="rect">
            <a:avLst/>
          </a:prstGeom>
        </p:spPr>
        <p:txBody>
          <a:bodyPr lIns="91431" tIns="45715" rIns="91431" bIns="45715"/>
          <a:lstStyle>
            <a:lvl1pPr marL="0" indent="0">
              <a:buNone/>
              <a:defRPr sz="3600" b="1" cap="all" baseline="0">
                <a:solidFill>
                  <a:schemeClr val="bg1"/>
                </a:solidFill>
              </a:defRPr>
            </a:lvl1pPr>
            <a:lvl2pPr marL="457157" indent="0">
              <a:buNone/>
              <a:defRPr/>
            </a:lvl2pPr>
            <a:lvl3pPr marL="914314" indent="0">
              <a:buNone/>
              <a:defRPr/>
            </a:lvl3pPr>
            <a:lvl4pPr marL="1371470" indent="0">
              <a:buNone/>
              <a:defRPr/>
            </a:lvl4pPr>
            <a:lvl5pPr marL="1828628" indent="0">
              <a:buNone/>
              <a:defRPr/>
            </a:lvl5pPr>
          </a:lstStyle>
          <a:p>
            <a:pPr lvl="0"/>
            <a:r>
              <a:rPr lang="en-US" dirty="0" smtClean="0"/>
              <a:t>CLICK TO EDIT SLIDE TITLE </a:t>
            </a:r>
          </a:p>
        </p:txBody>
      </p:sp>
      <p:sp>
        <p:nvSpPr>
          <p:cNvPr id="5" name="Picture Placeholder 4"/>
          <p:cNvSpPr>
            <a:spLocks noGrp="1"/>
          </p:cNvSpPr>
          <p:nvPr>
            <p:ph type="pic" sz="quarter" idx="11"/>
          </p:nvPr>
        </p:nvSpPr>
        <p:spPr>
          <a:xfrm>
            <a:off x="55563" y="1804946"/>
            <a:ext cx="12078127" cy="4969564"/>
          </a:xfrm>
          <a:prstGeom prst="rect">
            <a:avLst/>
          </a:prstGeom>
        </p:spPr>
        <p:txBody>
          <a:bodyPr lIns="91431" tIns="45715" rIns="91431" bIns="45715"/>
          <a:lstStyle/>
          <a:p>
            <a:endParaRPr lang="en-AU"/>
          </a:p>
        </p:txBody>
      </p:sp>
      <p:sp>
        <p:nvSpPr>
          <p:cNvPr id="7" name="TextBox 6"/>
          <p:cNvSpPr txBox="1"/>
          <p:nvPr userDrawn="1"/>
        </p:nvSpPr>
        <p:spPr>
          <a:xfrm>
            <a:off x="2" y="6571341"/>
            <a:ext cx="2628900" cy="246211"/>
          </a:xfrm>
          <a:prstGeom prst="rect">
            <a:avLst/>
          </a:prstGeom>
          <a:noFill/>
        </p:spPr>
        <p:txBody>
          <a:bodyPr wrap="square" lIns="91431" tIns="45715" rIns="91431" bIns="45715" rtlCol="0">
            <a:spAutoFit/>
          </a:bodyPr>
          <a:lstStyle/>
          <a:p>
            <a:r>
              <a:rPr lang="en-AU" sz="1000" dirty="0" smtClean="0">
                <a:solidFill>
                  <a:schemeClr val="tx1">
                    <a:lumMod val="50000"/>
                    <a:lumOff val="50000"/>
                  </a:schemeClr>
                </a:solidFill>
              </a:rPr>
              <a:t>All slides © Copyright FPA Australia</a:t>
            </a:r>
            <a:endParaRPr lang="en-AU" sz="1000" dirty="0">
              <a:solidFill>
                <a:schemeClr val="tx1">
                  <a:lumMod val="50000"/>
                  <a:lumOff val="50000"/>
                </a:schemeClr>
              </a:solidFill>
            </a:endParaRPr>
          </a:p>
        </p:txBody>
      </p:sp>
    </p:spTree>
    <p:extLst>
      <p:ext uri="{BB962C8B-B14F-4D97-AF65-F5344CB8AC3E}">
        <p14:creationId xmlns:p14="http://schemas.microsoft.com/office/powerpoint/2010/main" val="37586935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a:prstGeom prst="rect">
            <a:avLst/>
          </a:prstGeom>
        </p:spPr>
        <p:txBody>
          <a:bodyPr vert="horz" lIns="76528" tIns="38264" rIns="76528" bIns="38264"/>
          <a:lstStyle/>
          <a:p>
            <a:r>
              <a:rPr lang="en-AU" smtClean="0"/>
              <a:t>Click to edit Master title style</a:t>
            </a:r>
            <a:endParaRPr lang="en-US"/>
          </a:p>
        </p:txBody>
      </p:sp>
      <p:sp>
        <p:nvSpPr>
          <p:cNvPr id="3" name="Content Placeholder 2"/>
          <p:cNvSpPr>
            <a:spLocks noGrp="1"/>
          </p:cNvSpPr>
          <p:nvPr>
            <p:ph idx="1"/>
          </p:nvPr>
        </p:nvSpPr>
        <p:spPr>
          <a:xfrm>
            <a:off x="610197" y="1600648"/>
            <a:ext cx="10971609" cy="4525119"/>
          </a:xfrm>
          <a:prstGeom prst="rect">
            <a:avLst/>
          </a:prstGeom>
        </p:spPr>
        <p:txBody>
          <a:bodyPr vert="horz" lIns="76528" tIns="38264" rIns="76528" bIns="38264"/>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Slide Number Placeholder 3"/>
          <p:cNvSpPr>
            <a:spLocks noGrp="1"/>
          </p:cNvSpPr>
          <p:nvPr>
            <p:ph type="sldNum" sz="quarter" idx="10"/>
          </p:nvPr>
        </p:nvSpPr>
        <p:spPr>
          <a:xfrm>
            <a:off x="5968009" y="6500815"/>
            <a:ext cx="266402" cy="267891"/>
          </a:xfrm>
          <a:prstGeom prst="rect">
            <a:avLst/>
          </a:prstGeom>
        </p:spPr>
        <p:txBody>
          <a:bodyPr lIns="76528" tIns="38264" rIns="76528" bIns="38264"/>
          <a:lstStyle>
            <a:lvl1pPr>
              <a:defRPr/>
            </a:lvl1pPr>
          </a:lstStyle>
          <a:p>
            <a:fld id="{6DAD8224-7B71-894C-AD75-D96BEE0DE53A}" type="slidenum">
              <a:rPr lang="en-US"/>
              <a:pPr/>
              <a:t>‹#›</a:t>
            </a:fld>
            <a:endParaRPr lang="en-US"/>
          </a:p>
        </p:txBody>
      </p:sp>
    </p:spTree>
    <p:extLst>
      <p:ext uri="{BB962C8B-B14F-4D97-AF65-F5344CB8AC3E}">
        <p14:creationId xmlns:p14="http://schemas.microsoft.com/office/powerpoint/2010/main" val="36399201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8233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4" r:id="rId3"/>
    <p:sldLayoutId id="2147483665" r:id="rId4"/>
    <p:sldLayoutId id="2147483666" r:id="rId5"/>
    <p:sldLayoutId id="2147483667" r:id="rId6"/>
  </p:sldLayoutIdLst>
  <p:timing>
    <p:tnLst>
      <p:par>
        <p:cTn xmlns:p14="http://schemas.microsoft.com/office/powerpoint/2010/main" id="1" dur="indefinite" restart="never" nodeType="tmRoot"/>
      </p:par>
    </p:tnLst>
  </p:timing>
  <p:txStyles>
    <p:titleStyle>
      <a:lvl1pPr algn="l" defTabSz="9143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5" indent="-228578" algn="l" defTabSz="9143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2" indent="-228578" algn="l" defTabSz="9143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0" indent="-228578"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06" indent="-228578"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63" indent="-228578"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20" indent="-228578"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77" indent="-228578"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33" indent="-228578" algn="l" defTabSz="9143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4" rtl="0" eaLnBrk="1" latinLnBrk="0" hangingPunct="1">
        <a:defRPr sz="1800" kern="1200">
          <a:solidFill>
            <a:schemeClr val="tx1"/>
          </a:solidFill>
          <a:latin typeface="+mn-lt"/>
          <a:ea typeface="+mn-ea"/>
          <a:cs typeface="+mn-cs"/>
        </a:defRPr>
      </a:lvl1pPr>
      <a:lvl2pPr marL="457157" algn="l" defTabSz="914314" rtl="0" eaLnBrk="1" latinLnBrk="0" hangingPunct="1">
        <a:defRPr sz="1800" kern="1200">
          <a:solidFill>
            <a:schemeClr val="tx1"/>
          </a:solidFill>
          <a:latin typeface="+mn-lt"/>
          <a:ea typeface="+mn-ea"/>
          <a:cs typeface="+mn-cs"/>
        </a:defRPr>
      </a:lvl2pPr>
      <a:lvl3pPr marL="914314" algn="l" defTabSz="914314" rtl="0" eaLnBrk="1" latinLnBrk="0" hangingPunct="1">
        <a:defRPr sz="1800" kern="1200">
          <a:solidFill>
            <a:schemeClr val="tx1"/>
          </a:solidFill>
          <a:latin typeface="+mn-lt"/>
          <a:ea typeface="+mn-ea"/>
          <a:cs typeface="+mn-cs"/>
        </a:defRPr>
      </a:lvl3pPr>
      <a:lvl4pPr marL="1371470" algn="l" defTabSz="914314" rtl="0" eaLnBrk="1" latinLnBrk="0" hangingPunct="1">
        <a:defRPr sz="1800" kern="1200">
          <a:solidFill>
            <a:schemeClr val="tx1"/>
          </a:solidFill>
          <a:latin typeface="+mn-lt"/>
          <a:ea typeface="+mn-ea"/>
          <a:cs typeface="+mn-cs"/>
        </a:defRPr>
      </a:lvl4pPr>
      <a:lvl5pPr marL="1828628" algn="l" defTabSz="914314" rtl="0" eaLnBrk="1" latinLnBrk="0" hangingPunct="1">
        <a:defRPr sz="1800" kern="1200">
          <a:solidFill>
            <a:schemeClr val="tx1"/>
          </a:solidFill>
          <a:latin typeface="+mn-lt"/>
          <a:ea typeface="+mn-ea"/>
          <a:cs typeface="+mn-cs"/>
        </a:defRPr>
      </a:lvl5pPr>
      <a:lvl6pPr marL="2285785" algn="l" defTabSz="914314" rtl="0" eaLnBrk="1" latinLnBrk="0" hangingPunct="1">
        <a:defRPr sz="1800" kern="1200">
          <a:solidFill>
            <a:schemeClr val="tx1"/>
          </a:solidFill>
          <a:latin typeface="+mn-lt"/>
          <a:ea typeface="+mn-ea"/>
          <a:cs typeface="+mn-cs"/>
        </a:defRPr>
      </a:lvl6pPr>
      <a:lvl7pPr marL="2742942" algn="l" defTabSz="914314" rtl="0" eaLnBrk="1" latinLnBrk="0" hangingPunct="1">
        <a:defRPr sz="1800" kern="1200">
          <a:solidFill>
            <a:schemeClr val="tx1"/>
          </a:solidFill>
          <a:latin typeface="+mn-lt"/>
          <a:ea typeface="+mn-ea"/>
          <a:cs typeface="+mn-cs"/>
        </a:defRPr>
      </a:lvl7pPr>
      <a:lvl8pPr marL="3200098" algn="l" defTabSz="914314" rtl="0" eaLnBrk="1" latinLnBrk="0" hangingPunct="1">
        <a:defRPr sz="1800" kern="1200">
          <a:solidFill>
            <a:schemeClr val="tx1"/>
          </a:solidFill>
          <a:latin typeface="+mn-lt"/>
          <a:ea typeface="+mn-ea"/>
          <a:cs typeface="+mn-cs"/>
        </a:defRPr>
      </a:lvl8pPr>
      <a:lvl9pPr marL="3657255" algn="l" defTabSz="91431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5.xml"/><Relationship Id="rId2" Type="http://schemas.openxmlformats.org/officeDocument/2006/relationships/image" Target="../media/image18.jpg"/></Relationships>
</file>

<file path=ppt/slides/_rels/slide29.xml.rels><?xml version="1.0" encoding="UTF-8" standalone="yes"?>
<Relationships xmlns="http://schemas.openxmlformats.org/package/2006/relationships"><Relationship Id="rId3" Type="http://schemas.microsoft.com/office/2007/relationships/media" Target="file://localhost/Users/Steven/Documents/Ferm%20Engineering/Presentations/Child%20Evac/ChildCareAust/IMG_7990.MOV" TargetMode="External"/><Relationship Id="rId4" Type="http://schemas.openxmlformats.org/officeDocument/2006/relationships/video" Target="file://localhost/Users/Steven/Documents/Ferm%20Engineering/Presentations/Child%20Evac/ChildCareAust/IMG_7990.MOV" TargetMode="External"/><Relationship Id="rId5" Type="http://schemas.openxmlformats.org/officeDocument/2006/relationships/slideLayout" Target="../slideLayouts/slideLayout6.xml"/><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file://localhost/Users/Steven/Documents/Ferm%20Engineering/Presentations/Child%20Evac/ChildCareAust/IMG_9026.MOV" TargetMode="External"/><Relationship Id="rId2" Type="http://schemas.openxmlformats.org/officeDocument/2006/relationships/video" Target="file://localhost/Users/Steven/Documents/Ferm%20Engineering/Presentations/Child%20Evac/ChildCareAust/IMG_9026.M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file://localhost/Users/Steven/Documents/Ferm%20Engineering/Presentations/Child%20Evac/ChildCareAust/NYFloor11Stairwell.mov" TargetMode="External"/><Relationship Id="rId2" Type="http://schemas.openxmlformats.org/officeDocument/2006/relationships/video" Target="file://localhost/Users/Steven/Documents/Ferm%20Engineering/Presentations/Child%20Evac/ChildCareAust/NYFloor11Stairwell.m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eg"/><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emf"/><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1" Type="http://schemas.openxmlformats.org/officeDocument/2006/relationships/slideLayout" Target="../slideLayouts/slideLayout5.xml"/><Relationship Id="rId2" Type="http://schemas.openxmlformats.org/officeDocument/2006/relationships/image" Target="../media/image3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gislation.vic.gov.au/Domino/Web_Notes/LDMS/PubStatbook.nsf/51dea49770555ea6ca256da4001b90cd/B73164FE5DA2112DCA2577BA0014D9ED/$FILE/10-069a.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349362" y="4879039"/>
            <a:ext cx="7776377" cy="623265"/>
          </a:xfrm>
        </p:spPr>
        <p:txBody>
          <a:bodyPr/>
          <a:lstStyle/>
          <a:p>
            <a:r>
              <a:rPr lang="en-AU" sz="3600" dirty="0"/>
              <a:t>Presented by Stephen Burton </a:t>
            </a:r>
            <a:r>
              <a:rPr lang="en-AU" sz="2000" dirty="0" err="1"/>
              <a:t>CPEng</a:t>
            </a:r>
            <a:r>
              <a:rPr lang="en-AU" sz="2000" dirty="0"/>
              <a:t>, NER</a:t>
            </a:r>
            <a:endParaRPr lang="en-AU" sz="2000" dirty="0"/>
          </a:p>
        </p:txBody>
      </p:sp>
      <p:sp>
        <p:nvSpPr>
          <p:cNvPr id="4" name="Text Placeholder 3"/>
          <p:cNvSpPr>
            <a:spLocks noGrp="1"/>
          </p:cNvSpPr>
          <p:nvPr>
            <p:ph type="body" sz="quarter" idx="14"/>
          </p:nvPr>
        </p:nvSpPr>
        <p:spPr/>
        <p:txBody>
          <a:bodyPr/>
          <a:lstStyle/>
          <a:p>
            <a:r>
              <a:rPr lang="en-AU" dirty="0" smtClean="0"/>
              <a:t>Ferm Engineering -  Managing Director</a:t>
            </a:r>
            <a:endParaRPr lang="en-AU" dirty="0"/>
          </a:p>
        </p:txBody>
      </p:sp>
      <p:sp>
        <p:nvSpPr>
          <p:cNvPr id="5" name="Text Placeholder 4"/>
          <p:cNvSpPr>
            <a:spLocks noGrp="1"/>
          </p:cNvSpPr>
          <p:nvPr>
            <p:ph type="body" sz="quarter" idx="15"/>
          </p:nvPr>
        </p:nvSpPr>
        <p:spPr/>
        <p:txBody>
          <a:bodyPr/>
          <a:lstStyle/>
          <a:p>
            <a:r>
              <a:rPr lang="en-AU" dirty="0" smtClean="0"/>
              <a:t>Society of Fire Safety</a:t>
            </a:r>
            <a:r>
              <a:rPr lang="en-AU" dirty="0"/>
              <a:t> </a:t>
            </a:r>
            <a:r>
              <a:rPr lang="en-AU" dirty="0" smtClean="0"/>
              <a:t> Qld Chairman</a:t>
            </a:r>
            <a:endParaRPr lang="en-AU" dirty="0" smtClean="0"/>
          </a:p>
        </p:txBody>
      </p:sp>
      <p:sp>
        <p:nvSpPr>
          <p:cNvPr id="6" name="Title 1"/>
          <p:cNvSpPr>
            <a:spLocks noGrp="1"/>
          </p:cNvSpPr>
          <p:nvPr>
            <p:ph type="body" sz="quarter" idx="10"/>
          </p:nvPr>
        </p:nvSpPr>
        <p:spPr>
          <a:xfrm>
            <a:off x="4415623" y="2303351"/>
            <a:ext cx="7776377" cy="2060236"/>
          </a:xfrm>
        </p:spPr>
        <p:txBody>
          <a:bodyPr/>
          <a:lstStyle/>
          <a:p>
            <a:r>
              <a:rPr lang="en-US" dirty="0" smtClean="0"/>
              <a:t>Child Evacuation </a:t>
            </a:r>
            <a:r>
              <a:rPr lang="en-US" dirty="0" smtClean="0"/>
              <a:t>Performance</a:t>
            </a:r>
          </a:p>
          <a:p>
            <a:r>
              <a:rPr lang="en-US" dirty="0" smtClean="0"/>
              <a:t>IN MULTISTOREY BUILDINGS</a:t>
            </a:r>
            <a:endParaRPr lang="en-US" dirty="0"/>
          </a:p>
        </p:txBody>
      </p:sp>
      <p:sp>
        <p:nvSpPr>
          <p:cNvPr id="7" name="Subtitle 2"/>
          <p:cNvSpPr txBox="1">
            <a:spLocks/>
          </p:cNvSpPr>
          <p:nvPr/>
        </p:nvSpPr>
        <p:spPr>
          <a:xfrm>
            <a:off x="4419602" y="3636756"/>
            <a:ext cx="7772400" cy="11997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NCC Performance Review into how to best assess Data Sets in High Rise Child Evacuation Scenarios</a:t>
            </a:r>
            <a:endParaRPr lang="en-US" dirty="0"/>
          </a:p>
        </p:txBody>
      </p:sp>
    </p:spTree>
    <p:extLst>
      <p:ext uri="{BB962C8B-B14F-4D97-AF65-F5344CB8AC3E}">
        <p14:creationId xmlns:p14="http://schemas.microsoft.com/office/powerpoint/2010/main" val="5321592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BCA        SECTION </a:t>
            </a:r>
            <a:r>
              <a:rPr lang="en-US" dirty="0"/>
              <a:t>A </a:t>
            </a:r>
            <a:r>
              <a:rPr lang="en-US" dirty="0" smtClean="0"/>
              <a:t>– NCC VOLUME 1</a:t>
            </a:r>
            <a:endParaRPr lang="en-US" dirty="0"/>
          </a:p>
        </p:txBody>
      </p:sp>
      <p:sp>
        <p:nvSpPr>
          <p:cNvPr id="3" name="Content Placeholder 2"/>
          <p:cNvSpPr>
            <a:spLocks noGrp="1"/>
          </p:cNvSpPr>
          <p:nvPr>
            <p:ph idx="1"/>
          </p:nvPr>
        </p:nvSpPr>
        <p:spPr>
          <a:xfrm>
            <a:off x="1" y="1465320"/>
            <a:ext cx="12070176" cy="5299573"/>
          </a:xfrm>
        </p:spPr>
        <p:txBody>
          <a:bodyPr/>
          <a:lstStyle/>
          <a:p>
            <a:pPr marL="353979" indent="-268263">
              <a:buChar char="•"/>
            </a:pPr>
            <a:r>
              <a:rPr lang="en-US" sz="2400" dirty="0">
                <a:solidFill>
                  <a:srgbClr val="57564B"/>
                </a:solidFill>
              </a:rPr>
              <a:t>A0.1 Compliance with the NCC is achieved by satisfying </a:t>
            </a:r>
            <a:r>
              <a:rPr lang="en-US" sz="2400" dirty="0">
                <a:solidFill>
                  <a:srgbClr val="0000FF"/>
                </a:solidFill>
              </a:rPr>
              <a:t>the Performance Requirements</a:t>
            </a:r>
            <a:r>
              <a:rPr lang="en-US" sz="2400" dirty="0">
                <a:solidFill>
                  <a:srgbClr val="57564B"/>
                </a:solidFill>
              </a:rPr>
              <a:t>.  That is First and Foremost. But noting it can be a combined </a:t>
            </a:r>
            <a:r>
              <a:rPr lang="en-US" sz="2400" dirty="0" err="1">
                <a:solidFill>
                  <a:srgbClr val="57564B"/>
                </a:solidFill>
              </a:rPr>
              <a:t>DtS</a:t>
            </a:r>
            <a:r>
              <a:rPr lang="en-US" sz="2400" dirty="0">
                <a:solidFill>
                  <a:srgbClr val="57564B"/>
                </a:solidFill>
              </a:rPr>
              <a:t> and Performance design. </a:t>
            </a:r>
          </a:p>
          <a:p>
            <a:pPr marL="353979" indent="-268263">
              <a:buChar char="•"/>
            </a:pPr>
            <a:r>
              <a:rPr lang="en-US" sz="2400" dirty="0">
                <a:solidFill>
                  <a:srgbClr val="57564B"/>
                </a:solidFill>
              </a:rPr>
              <a:t>Assessment in Class 9b — “</a:t>
            </a:r>
            <a:r>
              <a:rPr lang="en-US" sz="2400" dirty="0">
                <a:solidFill>
                  <a:srgbClr val="0000FF"/>
                </a:solidFill>
              </a:rPr>
              <a:t>an assembly building</a:t>
            </a:r>
            <a:r>
              <a:rPr lang="en-US" sz="2400" dirty="0">
                <a:solidFill>
                  <a:srgbClr val="57564B"/>
                </a:solidFill>
              </a:rPr>
              <a:t>, including a trade workshop, laboratory or the like in a primary or secondary </a:t>
            </a:r>
            <a:r>
              <a:rPr lang="en-US" sz="2400" dirty="0">
                <a:solidFill>
                  <a:srgbClr val="0000FF"/>
                </a:solidFill>
              </a:rPr>
              <a:t>school</a:t>
            </a:r>
            <a:r>
              <a:rPr lang="en-US" sz="2400" dirty="0">
                <a:solidFill>
                  <a:srgbClr val="57564B"/>
                </a:solidFill>
              </a:rPr>
              <a:t>, but excluding any other parts of the building that are of another Class”</a:t>
            </a:r>
          </a:p>
          <a:p>
            <a:pPr marL="353979" indent="-268263">
              <a:buChar char="•"/>
            </a:pPr>
            <a:r>
              <a:rPr lang="en-US" sz="2400" dirty="0">
                <a:solidFill>
                  <a:srgbClr val="57564B"/>
                </a:solidFill>
              </a:rPr>
              <a:t>Does not sound like a Child Care definition and worse if relating to high rise applications</a:t>
            </a:r>
          </a:p>
          <a:p>
            <a:pPr marL="353979" indent="-268263">
              <a:buChar char="•"/>
            </a:pPr>
            <a:r>
              <a:rPr lang="en-US" sz="2400" dirty="0">
                <a:solidFill>
                  <a:srgbClr val="57564B"/>
                </a:solidFill>
              </a:rPr>
              <a:t>I will introduce comparisons to Class 3 or 9c: Aged Care for reasons of similar evacuation needs. Both have element that could be applied to child care or accommodation. </a:t>
            </a:r>
          </a:p>
          <a:p>
            <a:pPr marL="353979" indent="-268263">
              <a:buChar char="•"/>
            </a:pPr>
            <a:r>
              <a:rPr lang="en-US" sz="2400" dirty="0">
                <a:solidFill>
                  <a:srgbClr val="57564B"/>
                </a:solidFill>
              </a:rPr>
              <a:t> I suggest using Class 9b is not acceptable and earmarked for change in </a:t>
            </a:r>
            <a:r>
              <a:rPr lang="en-US" sz="2400" dirty="0">
                <a:solidFill>
                  <a:srgbClr val="0000FF"/>
                </a:solidFill>
              </a:rPr>
              <a:t>the NCC 2019</a:t>
            </a:r>
          </a:p>
          <a:p>
            <a:pPr marL="353979" indent="-268263">
              <a:buChar char="•"/>
            </a:pPr>
            <a:r>
              <a:rPr lang="en-US" sz="2400" dirty="0">
                <a:solidFill>
                  <a:srgbClr val="57564B"/>
                </a:solidFill>
              </a:rPr>
              <a:t>So what is needed to meet A0.1 if </a:t>
            </a:r>
            <a:r>
              <a:rPr lang="en-US" sz="2400" dirty="0" err="1">
                <a:solidFill>
                  <a:srgbClr val="57564B"/>
                </a:solidFill>
              </a:rPr>
              <a:t>DtS</a:t>
            </a:r>
            <a:r>
              <a:rPr lang="en-US" sz="2400" dirty="0">
                <a:solidFill>
                  <a:srgbClr val="57564B"/>
                </a:solidFill>
              </a:rPr>
              <a:t> is used as a Class 9b in high rise, over 3 levels. What’s involved? Does NCC 2016 satisfy performance for child evacuations?</a:t>
            </a:r>
          </a:p>
          <a:p>
            <a:pPr marL="353979" indent="-268263">
              <a:buChar char="•"/>
            </a:pPr>
            <a:r>
              <a:rPr lang="en-US" sz="2400" dirty="0">
                <a:solidFill>
                  <a:srgbClr val="0000FF"/>
                </a:solidFill>
              </a:rPr>
              <a:t>Seek Other Resources EG. National Resource Center for Health and Safety in Child Care and Early Education- USA based organisation NRC, or NFPA, UK The Fire Safety Advice Centre. </a:t>
            </a:r>
          </a:p>
        </p:txBody>
      </p:sp>
    </p:spTree>
    <p:extLst>
      <p:ext uri="{BB962C8B-B14F-4D97-AF65-F5344CB8AC3E}">
        <p14:creationId xmlns:p14="http://schemas.microsoft.com/office/powerpoint/2010/main" val="18446196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BCA      </a:t>
            </a:r>
            <a:r>
              <a:rPr lang="en-US" dirty="0" smtClean="0"/>
              <a:t>SECTION </a:t>
            </a:r>
            <a:r>
              <a:rPr lang="en-US" dirty="0"/>
              <a:t>C</a:t>
            </a:r>
            <a:r>
              <a:rPr lang="en-US" dirty="0" smtClean="0"/>
              <a:t> </a:t>
            </a:r>
            <a:r>
              <a:rPr lang="en-US" dirty="0"/>
              <a:t>– NCC VOLUME 1</a:t>
            </a:r>
            <a:endParaRPr lang="en-US" dirty="0"/>
          </a:p>
        </p:txBody>
      </p:sp>
      <p:sp>
        <p:nvSpPr>
          <p:cNvPr id="3" name="Content Placeholder 2"/>
          <p:cNvSpPr>
            <a:spLocks noGrp="1"/>
          </p:cNvSpPr>
          <p:nvPr>
            <p:ph idx="1"/>
          </p:nvPr>
        </p:nvSpPr>
        <p:spPr>
          <a:xfrm>
            <a:off x="1" y="1374723"/>
            <a:ext cx="12070176" cy="5208104"/>
          </a:xfrm>
        </p:spPr>
        <p:txBody>
          <a:bodyPr/>
          <a:lstStyle/>
          <a:p>
            <a:pPr marL="342868" indent="-342868">
              <a:buFont typeface="Arial"/>
              <a:buChar char="•"/>
            </a:pPr>
            <a:r>
              <a:rPr lang="en-US" dirty="0" smtClean="0">
                <a:solidFill>
                  <a:srgbClr val="000000"/>
                </a:solidFill>
                <a:sym typeface="Goudy Old Style" charset="0"/>
              </a:rPr>
              <a:t>Class 9b – Relevant Section C parts</a:t>
            </a:r>
          </a:p>
          <a:p>
            <a:pPr marL="342868" indent="-342868">
              <a:buFont typeface="Arial"/>
              <a:buChar char="•"/>
            </a:pPr>
            <a:r>
              <a:rPr lang="en-US" dirty="0" smtClean="0">
                <a:solidFill>
                  <a:srgbClr val="000000"/>
                </a:solidFill>
                <a:sym typeface="Goudy Old Style" charset="0"/>
              </a:rPr>
              <a:t>C1.10 </a:t>
            </a:r>
            <a:r>
              <a:rPr lang="en-US" dirty="0">
                <a:solidFill>
                  <a:srgbClr val="000000"/>
                </a:solidFill>
                <a:sym typeface="Goudy Old Style" charset="0"/>
              </a:rPr>
              <a:t>Fire hazard properties :(a) The fire hazard properties of the following linings, materials and assemblies in a Class 2 to 9 building must comply with Specification C1.10 </a:t>
            </a:r>
          </a:p>
          <a:p>
            <a:pPr marL="342868" indent="-342868">
              <a:buFont typeface="Arial"/>
              <a:buChar char="•"/>
            </a:pPr>
            <a:r>
              <a:rPr lang="en-US" dirty="0">
                <a:solidFill>
                  <a:srgbClr val="000000"/>
                </a:solidFill>
                <a:sym typeface="Goudy Old Style" charset="0"/>
              </a:rPr>
              <a:t>These are lower for Class 9b than Class 3, 9a</a:t>
            </a:r>
          </a:p>
          <a:p>
            <a:pPr marL="342868" indent="-342868">
              <a:buFont typeface="Arial"/>
              <a:buChar char="•"/>
            </a:pPr>
            <a:r>
              <a:rPr lang="en-US" dirty="0">
                <a:solidFill>
                  <a:srgbClr val="000000"/>
                </a:solidFill>
                <a:sym typeface="Goudy Old Style" charset="0"/>
              </a:rPr>
              <a:t>Wall and Ceiling inning materials are group 1 or 2 (</a:t>
            </a:r>
            <a:r>
              <a:rPr lang="en-US" dirty="0" err="1">
                <a:solidFill>
                  <a:srgbClr val="000000"/>
                </a:solidFill>
                <a:sym typeface="Goudy Old Style" charset="0"/>
              </a:rPr>
              <a:t>unsprinklered</a:t>
            </a:r>
            <a:r>
              <a:rPr lang="en-US" dirty="0">
                <a:solidFill>
                  <a:srgbClr val="000000"/>
                </a:solidFill>
                <a:sym typeface="Goudy Old Style" charset="0"/>
              </a:rPr>
              <a:t>)</a:t>
            </a:r>
          </a:p>
          <a:p>
            <a:pPr marL="342868" indent="-342868">
              <a:buFont typeface="Arial"/>
              <a:buChar char="•"/>
            </a:pPr>
            <a:r>
              <a:rPr lang="en-US" dirty="0">
                <a:solidFill>
                  <a:srgbClr val="000000"/>
                </a:solidFill>
                <a:sym typeface="Goudy Old Style" charset="0"/>
              </a:rPr>
              <a:t>Compartment Sizes C2.2 is Type A = 8000m</a:t>
            </a:r>
            <a:r>
              <a:rPr lang="en-US" baseline="30000" dirty="0">
                <a:solidFill>
                  <a:srgbClr val="000000"/>
                </a:solidFill>
                <a:sym typeface="Goudy Old Style" charset="0"/>
              </a:rPr>
              <a:t>2</a:t>
            </a:r>
            <a:r>
              <a:rPr lang="en-US" dirty="0">
                <a:solidFill>
                  <a:srgbClr val="000000"/>
                </a:solidFill>
                <a:sym typeface="Goudy Old Style" charset="0"/>
              </a:rPr>
              <a:t> - that</a:t>
            </a:r>
            <a:r>
              <a:rPr lang="ja-JP" altLang="en-US" dirty="0">
                <a:solidFill>
                  <a:srgbClr val="000000"/>
                </a:solidFill>
                <a:sym typeface="Goudy Old Style" charset="0"/>
              </a:rPr>
              <a:t>’</a:t>
            </a:r>
            <a:r>
              <a:rPr lang="en-US" dirty="0">
                <a:solidFill>
                  <a:srgbClr val="000000"/>
                </a:solidFill>
                <a:sym typeface="Goudy Old Style" charset="0"/>
              </a:rPr>
              <a:t>s a large floor</a:t>
            </a:r>
          </a:p>
          <a:p>
            <a:pPr marL="342868" indent="-342868">
              <a:buFont typeface="Arial"/>
              <a:buChar char="•"/>
            </a:pPr>
            <a:r>
              <a:rPr lang="en-US" dirty="0">
                <a:solidFill>
                  <a:srgbClr val="000000"/>
                </a:solidFill>
                <a:sym typeface="Goudy Old Style" charset="0"/>
              </a:rPr>
              <a:t>Type A separation requirements and construction of fire isolated exits and Floors, Fire Walls </a:t>
            </a:r>
            <a:r>
              <a:rPr lang="en-US" dirty="0" smtClean="0">
                <a:solidFill>
                  <a:srgbClr val="000000"/>
                </a:solidFill>
                <a:sym typeface="Goudy Old Style" charset="0"/>
              </a:rPr>
              <a:t>in </a:t>
            </a:r>
            <a:r>
              <a:rPr lang="en-US" dirty="0">
                <a:solidFill>
                  <a:srgbClr val="000000"/>
                </a:solidFill>
                <a:sym typeface="Goudy Old Style" charset="0"/>
              </a:rPr>
              <a:t>Spec C1.1 = FRL 120/120/120 </a:t>
            </a:r>
          </a:p>
          <a:p>
            <a:pPr marL="342868" indent="-342868">
              <a:buFont typeface="Arial"/>
              <a:buChar char="•"/>
            </a:pPr>
            <a:r>
              <a:rPr lang="en-US" dirty="0">
                <a:solidFill>
                  <a:srgbClr val="000000"/>
                </a:solidFill>
                <a:sym typeface="Goudy Old Style" charset="0"/>
              </a:rPr>
              <a:t>Up to </a:t>
            </a:r>
            <a:r>
              <a:rPr lang="en-US" dirty="0" smtClean="0">
                <a:solidFill>
                  <a:srgbClr val="000000"/>
                </a:solidFill>
                <a:sym typeface="Goudy Old Style" charset="0"/>
              </a:rPr>
              <a:t>25m (9 levels) </a:t>
            </a:r>
            <a:r>
              <a:rPr lang="en-US" dirty="0">
                <a:solidFill>
                  <a:srgbClr val="000000"/>
                </a:solidFill>
                <a:sym typeface="Goudy Old Style" charset="0"/>
              </a:rPr>
              <a:t>- no sprinklers, over 25m </a:t>
            </a:r>
            <a:r>
              <a:rPr lang="en-US" dirty="0" smtClean="0">
                <a:solidFill>
                  <a:srgbClr val="000000"/>
                </a:solidFill>
                <a:sym typeface="Goudy Old Style" charset="0"/>
              </a:rPr>
              <a:t>provision for </a:t>
            </a:r>
            <a:r>
              <a:rPr lang="en-US" dirty="0">
                <a:solidFill>
                  <a:srgbClr val="000000"/>
                </a:solidFill>
                <a:sym typeface="Goudy Old Style" charset="0"/>
              </a:rPr>
              <a:t>Sprinklers</a:t>
            </a:r>
          </a:p>
          <a:p>
            <a:endParaRPr lang="en-US" sz="2400" dirty="0"/>
          </a:p>
        </p:txBody>
      </p:sp>
    </p:spTree>
    <p:extLst>
      <p:ext uri="{BB962C8B-B14F-4D97-AF65-F5344CB8AC3E}">
        <p14:creationId xmlns:p14="http://schemas.microsoft.com/office/powerpoint/2010/main" val="15022273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BCA      </a:t>
            </a:r>
            <a:r>
              <a:rPr lang="en-US" dirty="0" smtClean="0"/>
              <a:t>SECTION </a:t>
            </a:r>
            <a:r>
              <a:rPr lang="en-US" dirty="0"/>
              <a:t>C</a:t>
            </a:r>
            <a:r>
              <a:rPr lang="en-US" dirty="0" smtClean="0"/>
              <a:t> </a:t>
            </a:r>
            <a:r>
              <a:rPr lang="en-US" dirty="0"/>
              <a:t>– NCC VOLUME 1</a:t>
            </a:r>
            <a:endParaRPr lang="en-US" dirty="0"/>
          </a:p>
        </p:txBody>
      </p:sp>
      <p:sp>
        <p:nvSpPr>
          <p:cNvPr id="3" name="Content Placeholder 2"/>
          <p:cNvSpPr>
            <a:spLocks noGrp="1"/>
          </p:cNvSpPr>
          <p:nvPr>
            <p:ph idx="1"/>
          </p:nvPr>
        </p:nvSpPr>
        <p:spPr>
          <a:xfrm>
            <a:off x="1" y="1374723"/>
            <a:ext cx="7937698" cy="5208104"/>
          </a:xfrm>
        </p:spPr>
        <p:txBody>
          <a:bodyPr/>
          <a:lstStyle/>
          <a:p>
            <a:pPr marL="342868" indent="-342868">
              <a:buFont typeface="Arial"/>
              <a:buChar char="•"/>
            </a:pPr>
            <a:r>
              <a:rPr lang="en-US" dirty="0" smtClean="0">
                <a:solidFill>
                  <a:srgbClr val="000000"/>
                </a:solidFill>
                <a:sym typeface="Goudy Old Style" charset="0"/>
              </a:rPr>
              <a:t>Class 3, 9a and 9c – Section C parts</a:t>
            </a:r>
          </a:p>
          <a:p>
            <a:pPr marL="342868" indent="-342868">
              <a:buFont typeface="Arial"/>
              <a:buChar char="•"/>
            </a:pPr>
            <a:r>
              <a:rPr lang="en-US" sz="3000" dirty="0">
                <a:solidFill>
                  <a:srgbClr val="000000"/>
                </a:solidFill>
                <a:sym typeface="Goudy Old Style" charset="0"/>
              </a:rPr>
              <a:t>By Comparison these related care based occupancies with higher evacuation dependencies under C2.5 have: </a:t>
            </a:r>
          </a:p>
          <a:p>
            <a:pPr marL="342868" indent="-342868">
              <a:buFont typeface="Arial"/>
              <a:buChar char="•"/>
            </a:pPr>
            <a:r>
              <a:rPr lang="en-US" sz="3000" dirty="0">
                <a:solidFill>
                  <a:srgbClr val="000000"/>
                </a:solidFill>
                <a:sym typeface="Goudy Old Style" charset="0"/>
              </a:rPr>
              <a:t>S.O.U. Fire Separation</a:t>
            </a:r>
          </a:p>
          <a:p>
            <a:pPr marL="342868" indent="-342868">
              <a:buFont typeface="Arial"/>
              <a:buChar char="•"/>
            </a:pPr>
            <a:r>
              <a:rPr lang="en-US" sz="3000" dirty="0">
                <a:solidFill>
                  <a:srgbClr val="000000"/>
                </a:solidFill>
                <a:sym typeface="Goudy Old Style" charset="0"/>
              </a:rPr>
              <a:t>500m</a:t>
            </a:r>
            <a:r>
              <a:rPr lang="en-US" sz="3000" baseline="30000" dirty="0">
                <a:solidFill>
                  <a:srgbClr val="000000"/>
                </a:solidFill>
                <a:sym typeface="Goudy Old Style" charset="0"/>
              </a:rPr>
              <a:t>2</a:t>
            </a:r>
            <a:r>
              <a:rPr lang="en-US" sz="3000" dirty="0">
                <a:solidFill>
                  <a:srgbClr val="000000"/>
                </a:solidFill>
                <a:sym typeface="Goudy Old Style" charset="0"/>
              </a:rPr>
              <a:t> Smoke Compartmentation</a:t>
            </a:r>
          </a:p>
          <a:p>
            <a:pPr marL="342868" indent="-342868">
              <a:buFont typeface="Arial"/>
              <a:buChar char="•"/>
            </a:pPr>
            <a:r>
              <a:rPr lang="en-US" sz="3000" dirty="0">
                <a:solidFill>
                  <a:srgbClr val="000000"/>
                </a:solidFill>
                <a:sym typeface="Goudy Old Style" charset="0"/>
              </a:rPr>
              <a:t>1000m</a:t>
            </a:r>
            <a:r>
              <a:rPr lang="en-US" sz="3000" baseline="30000" dirty="0">
                <a:solidFill>
                  <a:srgbClr val="000000"/>
                </a:solidFill>
                <a:sym typeface="Goudy Old Style" charset="0"/>
              </a:rPr>
              <a:t>2</a:t>
            </a:r>
            <a:r>
              <a:rPr lang="en-US" sz="3000" dirty="0">
                <a:solidFill>
                  <a:srgbClr val="000000"/>
                </a:solidFill>
                <a:sym typeface="Goudy Old Style" charset="0"/>
              </a:rPr>
              <a:t> Fire Separation</a:t>
            </a:r>
          </a:p>
          <a:p>
            <a:pPr marL="342868" indent="-342868">
              <a:buFont typeface="Arial"/>
              <a:buChar char="•"/>
            </a:pPr>
            <a:r>
              <a:rPr lang="en-US" sz="3000" dirty="0">
                <a:solidFill>
                  <a:srgbClr val="000000"/>
                </a:solidFill>
                <a:sym typeface="Goudy Old Style" charset="0"/>
              </a:rPr>
              <a:t>Sprinkler Systems and Detection Systems combined</a:t>
            </a:r>
          </a:p>
          <a:p>
            <a:pPr marL="342868" indent="-342868">
              <a:buFont typeface="Arial"/>
              <a:buChar char="•"/>
            </a:pPr>
            <a:r>
              <a:rPr lang="en-US" sz="3000" dirty="0">
                <a:solidFill>
                  <a:srgbClr val="000000"/>
                </a:solidFill>
                <a:sym typeface="Goudy Old Style" charset="0"/>
              </a:rPr>
              <a:t>Class 9b does not.... Child Care does ?</a:t>
            </a:r>
          </a:p>
          <a:p>
            <a:pPr marL="342868" indent="-342868">
              <a:buFont typeface="Arial"/>
              <a:buChar char="•"/>
            </a:pPr>
            <a:endParaRPr lang="en-US" dirty="0" smtClean="0">
              <a:solidFill>
                <a:srgbClr val="000000"/>
              </a:solidFill>
              <a:sym typeface="Goudy Old Style" charset="0"/>
            </a:endParaRPr>
          </a:p>
          <a:p>
            <a:endParaRPr lang="en-US" sz="2400" dirty="0"/>
          </a:p>
        </p:txBody>
      </p:sp>
      <p:sp>
        <p:nvSpPr>
          <p:cNvPr id="4" name="Rectangle 3"/>
          <p:cNvSpPr/>
          <p:nvPr/>
        </p:nvSpPr>
        <p:spPr>
          <a:xfrm>
            <a:off x="7327108" y="1624064"/>
            <a:ext cx="4774832" cy="4945453"/>
          </a:xfrm>
          <a:prstGeom prst="rect">
            <a:avLst/>
          </a:prstGeom>
          <a:blipFill rotWithShape="1">
            <a:blip r:embed="rId2"/>
            <a:stretch>
              <a:fillRect/>
            </a:stretch>
          </a:blipFill>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a:p>
        </p:txBody>
      </p:sp>
    </p:spTree>
    <p:extLst>
      <p:ext uri="{BB962C8B-B14F-4D97-AF65-F5344CB8AC3E}">
        <p14:creationId xmlns:p14="http://schemas.microsoft.com/office/powerpoint/2010/main" val="14079037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5799" y="1550799"/>
            <a:ext cx="7058446" cy="5079773"/>
          </a:xfrm>
          <a:prstGeom prst="rect">
            <a:avLst/>
          </a:prstGeom>
          <a:blipFill rotWithShape="1">
            <a:blip r:embed="rId2"/>
            <a:stretch>
              <a:fillRect/>
            </a:stretch>
          </a:blipFill>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a:p>
        </p:txBody>
      </p:sp>
      <p:sp>
        <p:nvSpPr>
          <p:cNvPr id="2" name="Text Placeholder 1"/>
          <p:cNvSpPr>
            <a:spLocks noGrp="1"/>
          </p:cNvSpPr>
          <p:nvPr>
            <p:ph type="body" sz="quarter" idx="10"/>
          </p:nvPr>
        </p:nvSpPr>
        <p:spPr/>
        <p:txBody>
          <a:bodyPr/>
          <a:lstStyle/>
          <a:p>
            <a:r>
              <a:rPr lang="en-US" dirty="0"/>
              <a:t>BCA        </a:t>
            </a:r>
            <a:r>
              <a:rPr lang="en-US" dirty="0" smtClean="0"/>
              <a:t>SECTION D </a:t>
            </a:r>
            <a:r>
              <a:rPr lang="en-US" dirty="0"/>
              <a:t>– NCC VOLUME 1</a:t>
            </a:r>
            <a:endParaRPr lang="en-US" dirty="0"/>
          </a:p>
        </p:txBody>
      </p:sp>
      <p:sp>
        <p:nvSpPr>
          <p:cNvPr id="3" name="Content Placeholder 2"/>
          <p:cNvSpPr>
            <a:spLocks noGrp="1"/>
          </p:cNvSpPr>
          <p:nvPr>
            <p:ph idx="1"/>
          </p:nvPr>
        </p:nvSpPr>
        <p:spPr>
          <a:xfrm>
            <a:off x="1" y="1374723"/>
            <a:ext cx="10392279" cy="5208104"/>
          </a:xfrm>
        </p:spPr>
        <p:txBody>
          <a:bodyPr/>
          <a:lstStyle/>
          <a:p>
            <a:pPr marL="342868" indent="-342868">
              <a:buFont typeface="Arial"/>
              <a:buChar char="•"/>
            </a:pPr>
            <a:r>
              <a:rPr lang="en-US" dirty="0" smtClean="0">
                <a:solidFill>
                  <a:srgbClr val="000000"/>
                </a:solidFill>
                <a:sym typeface="Goudy Old Style" charset="0"/>
              </a:rPr>
              <a:t>Class 9b – Relevant Section D parts</a:t>
            </a:r>
          </a:p>
          <a:p>
            <a:pPr marL="342868" indent="-342868">
              <a:buFont typeface="Arial"/>
              <a:buChar char="•"/>
            </a:pPr>
            <a:r>
              <a:rPr lang="en-US" sz="2400" dirty="0"/>
              <a:t>Performance Part - </a:t>
            </a:r>
          </a:p>
          <a:p>
            <a:r>
              <a:rPr lang="en-US" sz="2400" dirty="0"/>
              <a:t>	DP3 Where people could fall (a) 1 m or more; …………</a:t>
            </a:r>
          </a:p>
          <a:p>
            <a:r>
              <a:rPr lang="en-US" sz="2400" dirty="0"/>
              <a:t>	(f)  constructed to prevent people from falling through the barrier; and </a:t>
            </a:r>
            <a:br>
              <a:rPr lang="en-US" sz="2400" dirty="0"/>
            </a:br>
            <a:r>
              <a:rPr lang="en-US" sz="2400" dirty="0"/>
              <a:t>	(g)  capable of restricting the passage of children; </a:t>
            </a:r>
          </a:p>
          <a:p>
            <a:pPr marL="342868" indent="-342868">
              <a:buFont typeface="Arial"/>
              <a:buChar char="•"/>
            </a:pPr>
            <a:r>
              <a:rPr lang="en-US" sz="2400" dirty="0"/>
              <a:t>DP3(g) does not apply to— </a:t>
            </a:r>
          </a:p>
          <a:p>
            <a:r>
              <a:rPr lang="en-US" sz="2400" dirty="0"/>
              <a:t>	(a)  fire-isolated stairways, fire-isolated ramps, and other areas used 	      	      primarily for emergency purposes, excluding external stairways and 	   	      external ramps </a:t>
            </a:r>
            <a:br>
              <a:rPr lang="en-US" sz="2400" dirty="0"/>
            </a:br>
            <a:r>
              <a:rPr lang="en-US" sz="2400" dirty="0"/>
              <a:t/>
            </a:r>
            <a:br>
              <a:rPr lang="en-US" sz="2400" dirty="0"/>
            </a:br>
            <a:r>
              <a:rPr lang="en-US" sz="2400" dirty="0"/>
              <a:t>This clause fails to meet the actual Performance requirement of DP3 a)</a:t>
            </a:r>
          </a:p>
          <a:p>
            <a:r>
              <a:rPr lang="en-US" sz="2400" dirty="0"/>
              <a:t>Even Class 1 stairs need this. This is a total contradiction  WHY? </a:t>
            </a:r>
          </a:p>
        </p:txBody>
      </p:sp>
    </p:spTree>
    <p:extLst>
      <p:ext uri="{BB962C8B-B14F-4D97-AF65-F5344CB8AC3E}">
        <p14:creationId xmlns:p14="http://schemas.microsoft.com/office/powerpoint/2010/main" val="14079037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BCA        SECTION D – NCC VOLUME 1</a:t>
            </a:r>
          </a:p>
          <a:p>
            <a:endParaRPr lang="en-US" dirty="0"/>
          </a:p>
        </p:txBody>
      </p:sp>
      <p:sp>
        <p:nvSpPr>
          <p:cNvPr id="3" name="Content Placeholder 2"/>
          <p:cNvSpPr>
            <a:spLocks noGrp="1"/>
          </p:cNvSpPr>
          <p:nvPr>
            <p:ph idx="1"/>
          </p:nvPr>
        </p:nvSpPr>
        <p:spPr>
          <a:xfrm>
            <a:off x="55563" y="1582310"/>
            <a:ext cx="8553787" cy="5208104"/>
          </a:xfrm>
        </p:spPr>
        <p:txBody>
          <a:bodyPr/>
          <a:lstStyle/>
          <a:p>
            <a:pPr marL="458745" indent="-458745">
              <a:spcBef>
                <a:spcPts val="500"/>
              </a:spcBef>
              <a:buFont typeface="Arial"/>
              <a:buChar char="•"/>
            </a:pPr>
            <a:r>
              <a:rPr lang="en-US" sz="2000" dirty="0">
                <a:solidFill>
                  <a:srgbClr val="000000"/>
                </a:solidFill>
                <a:sym typeface="Goudy Old Style" charset="0"/>
              </a:rPr>
              <a:t>Performance Matters </a:t>
            </a:r>
            <a:r>
              <a:rPr lang="en-US" sz="2000" dirty="0">
                <a:solidFill>
                  <a:srgbClr val="000000"/>
                </a:solidFill>
                <a:sym typeface="Goudy Old Style" charset="0"/>
              </a:rPr>
              <a:t>:- </a:t>
            </a:r>
            <a:endParaRPr lang="en-US" sz="2000" dirty="0">
              <a:solidFill>
                <a:srgbClr val="000000"/>
              </a:solidFill>
              <a:sym typeface="Goudy Old Style" charset="0"/>
            </a:endParaRPr>
          </a:p>
          <a:p>
            <a:pPr marL="325407" lvl="2" indent="131751">
              <a:lnSpc>
                <a:spcPct val="100000"/>
              </a:lnSpc>
              <a:buNone/>
            </a:pPr>
            <a:r>
              <a:rPr lang="en-US" sz="2000" b="1" dirty="0">
                <a:solidFill>
                  <a:srgbClr val="000000"/>
                </a:solidFill>
                <a:sym typeface="Arial" charset="0"/>
              </a:rPr>
              <a:t>DP4 </a:t>
            </a:r>
            <a:r>
              <a:rPr lang="en-US" sz="2000" dirty="0">
                <a:solidFill>
                  <a:srgbClr val="000000"/>
                </a:solidFill>
                <a:sym typeface="Arial" charset="0"/>
              </a:rPr>
              <a:t>Exits </a:t>
            </a:r>
            <a:r>
              <a:rPr lang="en-US" sz="2000" dirty="0">
                <a:solidFill>
                  <a:srgbClr val="000000"/>
                </a:solidFill>
                <a:sym typeface="Arial" charset="0"/>
              </a:rPr>
              <a:t>must be provided from a building to allow </a:t>
            </a:r>
            <a:r>
              <a:rPr lang="en-US" sz="2000" i="1" dirty="0">
                <a:solidFill>
                  <a:srgbClr val="0000FF"/>
                </a:solidFill>
                <a:sym typeface="Arial" charset="0"/>
              </a:rPr>
              <a:t>occupants</a:t>
            </a:r>
            <a:r>
              <a:rPr lang="en-US" sz="2000" dirty="0">
                <a:solidFill>
                  <a:srgbClr val="0000FF"/>
                </a:solidFill>
                <a:sym typeface="Arial" charset="0"/>
              </a:rPr>
              <a:t> </a:t>
            </a:r>
            <a:r>
              <a:rPr lang="en-US" sz="2000" dirty="0">
                <a:solidFill>
                  <a:srgbClr val="000000"/>
                </a:solidFill>
                <a:sym typeface="Arial" charset="0"/>
              </a:rPr>
              <a:t>to evacuate safely, with their number, location and dimensions being appropriate to— </a:t>
            </a:r>
            <a:endParaRPr lang="en-US" sz="2000" dirty="0">
              <a:solidFill>
                <a:srgbClr val="000000"/>
              </a:solidFill>
              <a:sym typeface="Times" charset="0"/>
            </a:endParaRPr>
          </a:p>
          <a:p>
            <a:pPr marL="325407" lvl="2" indent="131751">
              <a:lnSpc>
                <a:spcPct val="100000"/>
              </a:lnSpc>
              <a:buNone/>
              <a:tabLst>
                <a:tab pos="139687" algn="l"/>
                <a:tab pos="457157" algn="l"/>
              </a:tabLst>
            </a:pPr>
            <a:r>
              <a:rPr lang="en-US" sz="1800" dirty="0">
                <a:solidFill>
                  <a:srgbClr val="000000"/>
                </a:solidFill>
                <a:sym typeface="Arial" charset="0"/>
              </a:rPr>
              <a:t>	</a:t>
            </a:r>
            <a:r>
              <a:rPr lang="en-US" sz="1800" dirty="0">
                <a:solidFill>
                  <a:srgbClr val="000000"/>
                </a:solidFill>
                <a:sym typeface="Arial" charset="0"/>
              </a:rPr>
              <a:t>(</a:t>
            </a:r>
            <a:r>
              <a:rPr lang="en-US" sz="1800" dirty="0">
                <a:solidFill>
                  <a:srgbClr val="000000"/>
                </a:solidFill>
                <a:sym typeface="Arial" charset="0"/>
              </a:rPr>
              <a:t>a)  the travel distance; and </a:t>
            </a:r>
            <a:endParaRPr lang="en-US" sz="1800" dirty="0">
              <a:solidFill>
                <a:srgbClr val="000000"/>
              </a:solidFill>
              <a:sym typeface="Times" charset="0"/>
            </a:endParaRPr>
          </a:p>
          <a:p>
            <a:pPr marL="325407" lvl="2" indent="131751">
              <a:lnSpc>
                <a:spcPct val="100000"/>
              </a:lnSpc>
              <a:buNone/>
              <a:tabLst>
                <a:tab pos="139687" algn="l"/>
                <a:tab pos="457157" algn="l"/>
              </a:tabLst>
            </a:pPr>
            <a:r>
              <a:rPr lang="en-US" sz="1800" dirty="0">
                <a:solidFill>
                  <a:srgbClr val="000000"/>
                </a:solidFill>
                <a:sym typeface="Arial" charset="0"/>
              </a:rPr>
              <a:t>	</a:t>
            </a:r>
            <a:r>
              <a:rPr lang="en-US" sz="1800" dirty="0">
                <a:solidFill>
                  <a:srgbClr val="000000"/>
                </a:solidFill>
                <a:sym typeface="Arial" charset="0"/>
              </a:rPr>
              <a:t>(</a:t>
            </a:r>
            <a:r>
              <a:rPr lang="en-US" sz="1800" dirty="0">
                <a:solidFill>
                  <a:srgbClr val="000000"/>
                </a:solidFill>
                <a:sym typeface="Arial" charset="0"/>
              </a:rPr>
              <a:t>b)  the number, mobility and other characteristics of occupants; and </a:t>
            </a:r>
            <a:endParaRPr lang="en-US" sz="1800" dirty="0">
              <a:solidFill>
                <a:srgbClr val="000000"/>
              </a:solidFill>
              <a:sym typeface="Times" charset="0"/>
            </a:endParaRPr>
          </a:p>
          <a:p>
            <a:pPr marL="325407" lvl="2" indent="131751">
              <a:lnSpc>
                <a:spcPct val="100000"/>
              </a:lnSpc>
              <a:buNone/>
              <a:tabLst>
                <a:tab pos="139687" algn="l"/>
                <a:tab pos="457157" algn="l"/>
              </a:tabLst>
            </a:pPr>
            <a:r>
              <a:rPr lang="en-US" sz="1800" dirty="0">
                <a:solidFill>
                  <a:srgbClr val="000000"/>
                </a:solidFill>
                <a:sym typeface="Arial" charset="0"/>
              </a:rPr>
              <a:t>	</a:t>
            </a:r>
            <a:r>
              <a:rPr lang="en-US" sz="1800" dirty="0">
                <a:solidFill>
                  <a:srgbClr val="000000"/>
                </a:solidFill>
                <a:sym typeface="Arial" charset="0"/>
              </a:rPr>
              <a:t>(</a:t>
            </a:r>
            <a:r>
              <a:rPr lang="en-US" sz="1800" dirty="0">
                <a:solidFill>
                  <a:srgbClr val="000000"/>
                </a:solidFill>
                <a:sym typeface="Arial" charset="0"/>
              </a:rPr>
              <a:t>c)  the function or use of the building; and </a:t>
            </a:r>
            <a:endParaRPr lang="en-US" sz="1800" dirty="0">
              <a:solidFill>
                <a:srgbClr val="000000"/>
              </a:solidFill>
              <a:sym typeface="Times" charset="0"/>
            </a:endParaRPr>
          </a:p>
          <a:p>
            <a:pPr marL="325407" lvl="2" indent="131751">
              <a:lnSpc>
                <a:spcPct val="100000"/>
              </a:lnSpc>
              <a:buNone/>
              <a:tabLst>
                <a:tab pos="139687" algn="l"/>
                <a:tab pos="457157" algn="l"/>
              </a:tabLst>
            </a:pPr>
            <a:r>
              <a:rPr lang="en-US" sz="1800" dirty="0">
                <a:solidFill>
                  <a:srgbClr val="000000"/>
                </a:solidFill>
                <a:sym typeface="Arial" charset="0"/>
              </a:rPr>
              <a:t>	</a:t>
            </a:r>
            <a:r>
              <a:rPr lang="en-US" sz="1800" dirty="0">
                <a:solidFill>
                  <a:srgbClr val="000000"/>
                </a:solidFill>
                <a:sym typeface="Arial" charset="0"/>
              </a:rPr>
              <a:t>(</a:t>
            </a:r>
            <a:r>
              <a:rPr lang="en-US" sz="1800" dirty="0">
                <a:solidFill>
                  <a:srgbClr val="000000"/>
                </a:solidFill>
                <a:sym typeface="Arial" charset="0"/>
              </a:rPr>
              <a:t>d)  the height of the building; and </a:t>
            </a:r>
            <a:endParaRPr lang="en-US" sz="1800" dirty="0">
              <a:solidFill>
                <a:srgbClr val="000000"/>
              </a:solidFill>
              <a:sym typeface="Times" charset="0"/>
            </a:endParaRPr>
          </a:p>
          <a:p>
            <a:pPr marL="325407" lvl="2" indent="131751">
              <a:lnSpc>
                <a:spcPct val="100000"/>
              </a:lnSpc>
              <a:buNone/>
              <a:tabLst>
                <a:tab pos="139687" algn="l"/>
                <a:tab pos="457157" algn="l"/>
              </a:tabLst>
            </a:pPr>
            <a:r>
              <a:rPr lang="en-US" sz="1800" dirty="0">
                <a:solidFill>
                  <a:srgbClr val="000000"/>
                </a:solidFill>
                <a:sym typeface="Arial" charset="0"/>
              </a:rPr>
              <a:t>	</a:t>
            </a:r>
            <a:r>
              <a:rPr lang="en-US" sz="1800" dirty="0">
                <a:solidFill>
                  <a:srgbClr val="000000"/>
                </a:solidFill>
                <a:sym typeface="Arial" charset="0"/>
              </a:rPr>
              <a:t>(</a:t>
            </a:r>
            <a:r>
              <a:rPr lang="en-US" sz="1800" dirty="0">
                <a:solidFill>
                  <a:srgbClr val="000000"/>
                </a:solidFill>
                <a:sym typeface="Arial" charset="0"/>
              </a:rPr>
              <a:t>e)  whether the exit is from above or below ground level. </a:t>
            </a:r>
            <a:endParaRPr lang="en-US" sz="1800" dirty="0">
              <a:solidFill>
                <a:srgbClr val="000000"/>
              </a:solidFill>
              <a:sym typeface="Times" charset="0"/>
            </a:endParaRPr>
          </a:p>
          <a:p>
            <a:pPr marL="458745" indent="-458745">
              <a:spcBef>
                <a:spcPts val="500"/>
              </a:spcBef>
              <a:buFont typeface="Arial"/>
              <a:buChar char="•"/>
            </a:pPr>
            <a:r>
              <a:rPr lang="en-US" sz="2000" dirty="0">
                <a:solidFill>
                  <a:srgbClr val="000000"/>
                </a:solidFill>
                <a:sym typeface="Goudy Old Style" charset="0"/>
              </a:rPr>
              <a:t>How are children catered for </a:t>
            </a:r>
            <a:r>
              <a:rPr lang="en-US" sz="2000" dirty="0">
                <a:solidFill>
                  <a:srgbClr val="000000"/>
                </a:solidFill>
                <a:sym typeface="Goudy Old Style" charset="0"/>
              </a:rPr>
              <a:t>here? Some are infants only 6 months.</a:t>
            </a:r>
          </a:p>
          <a:p>
            <a:pPr marL="458745" indent="-458745">
              <a:spcBef>
                <a:spcPts val="500"/>
              </a:spcBef>
              <a:buFont typeface="Arial"/>
              <a:buChar char="•"/>
            </a:pPr>
            <a:r>
              <a:rPr lang="en-US" sz="2000" dirty="0">
                <a:solidFill>
                  <a:srgbClr val="000000"/>
                </a:solidFill>
                <a:sym typeface="Goudy Old Style" charset="0"/>
              </a:rPr>
              <a:t>They </a:t>
            </a:r>
            <a:r>
              <a:rPr lang="en-US" sz="2000" dirty="0">
                <a:solidFill>
                  <a:srgbClr val="000000"/>
                </a:solidFill>
                <a:sym typeface="Goudy Old Style" charset="0"/>
              </a:rPr>
              <a:t>must be under DP4 based on </a:t>
            </a:r>
            <a:r>
              <a:rPr lang="en-US" sz="2000" dirty="0">
                <a:solidFill>
                  <a:srgbClr val="000000"/>
                </a:solidFill>
                <a:sym typeface="Goudy Old Style Italic" charset="0"/>
              </a:rPr>
              <a:t>b) the number, mobility and other characteristics of </a:t>
            </a:r>
            <a:r>
              <a:rPr lang="en-US" sz="2000" i="1" dirty="0">
                <a:solidFill>
                  <a:srgbClr val="0000FF"/>
                </a:solidFill>
                <a:sym typeface="Goudy Old Style Italic" charset="0"/>
              </a:rPr>
              <a:t>occupants</a:t>
            </a:r>
          </a:p>
          <a:p>
            <a:pPr marL="458745" indent="-458745">
              <a:spcBef>
                <a:spcPts val="500"/>
              </a:spcBef>
              <a:buFont typeface="Arial"/>
              <a:buChar char="•"/>
            </a:pPr>
            <a:r>
              <a:rPr lang="en-US" sz="2000" dirty="0">
                <a:solidFill>
                  <a:srgbClr val="000000"/>
                </a:solidFill>
                <a:sym typeface="Goudy Old Style" charset="0"/>
              </a:rPr>
              <a:t>However</a:t>
            </a:r>
            <a:r>
              <a:rPr lang="en-US" sz="2000" dirty="0">
                <a:solidFill>
                  <a:srgbClr val="000000"/>
                </a:solidFill>
                <a:sym typeface="Goudy Old Style" charset="0"/>
              </a:rPr>
              <a:t>, the D-t-S provisions do not prescribe accessible solutions for </a:t>
            </a:r>
            <a:r>
              <a:rPr lang="en-US" sz="2000" i="1" dirty="0">
                <a:solidFill>
                  <a:srgbClr val="0000FF"/>
                </a:solidFill>
                <a:sym typeface="Goudy Old Style" charset="0"/>
              </a:rPr>
              <a:t>occupants</a:t>
            </a:r>
            <a:r>
              <a:rPr lang="en-US" sz="2000" dirty="0">
                <a:solidFill>
                  <a:srgbClr val="0000FF"/>
                </a:solidFill>
                <a:sym typeface="Goudy Old Style" charset="0"/>
              </a:rPr>
              <a:t> </a:t>
            </a:r>
            <a:r>
              <a:rPr lang="en-US" sz="2000" dirty="0">
                <a:solidFill>
                  <a:srgbClr val="000000"/>
                </a:solidFill>
                <a:sym typeface="Goudy Old Style" charset="0"/>
              </a:rPr>
              <a:t>with age </a:t>
            </a:r>
            <a:r>
              <a:rPr lang="en-US" sz="2000" dirty="0">
                <a:solidFill>
                  <a:srgbClr val="000000"/>
                </a:solidFill>
                <a:sym typeface="Goudy Old Style" charset="0"/>
              </a:rPr>
              <a:t>disability (children) </a:t>
            </a:r>
            <a:r>
              <a:rPr lang="en-US" sz="2000" dirty="0">
                <a:solidFill>
                  <a:srgbClr val="000000"/>
                </a:solidFill>
                <a:sym typeface="Goudy Old Style" charset="0"/>
              </a:rPr>
              <a:t>despite the mandatory Performance Requirements requiring exits and warnings being appropriate to the number, mobility and characteristics of </a:t>
            </a:r>
            <a:r>
              <a:rPr lang="en-US" sz="2000" i="1" dirty="0">
                <a:solidFill>
                  <a:srgbClr val="0000FF"/>
                </a:solidFill>
                <a:sym typeface="Goudy Old Style" charset="0"/>
              </a:rPr>
              <a:t>occupants. </a:t>
            </a:r>
            <a:r>
              <a:rPr lang="en-US" sz="2400" dirty="0">
                <a:solidFill>
                  <a:srgbClr val="FF0000"/>
                </a:solidFill>
                <a:sym typeface="Goudy Old Style" charset="0"/>
              </a:rPr>
              <a:t>So what to do? </a:t>
            </a:r>
            <a:endParaRPr lang="en-US" sz="2400" i="1" dirty="0">
              <a:solidFill>
                <a:srgbClr val="FF0000"/>
              </a:solidFill>
              <a:sym typeface="Goudy Old Style" charset="0"/>
            </a:endParaRPr>
          </a:p>
          <a:p>
            <a:endParaRPr lang="en-US" sz="2400" dirty="0"/>
          </a:p>
        </p:txBody>
      </p:sp>
      <p:sp>
        <p:nvSpPr>
          <p:cNvPr id="4" name="Rectangle 3"/>
          <p:cNvSpPr/>
          <p:nvPr/>
        </p:nvSpPr>
        <p:spPr>
          <a:xfrm>
            <a:off x="8511658" y="2332300"/>
            <a:ext cx="3468162" cy="3260336"/>
          </a:xfrm>
          <a:prstGeom prst="rect">
            <a:avLst/>
          </a:prstGeom>
          <a:blipFill rotWithShape="1">
            <a:blip r:embed="rId2"/>
            <a:stretch>
              <a:fillRect/>
            </a:stretch>
          </a:blipFill>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a:p>
        </p:txBody>
      </p:sp>
    </p:spTree>
    <p:extLst>
      <p:ext uri="{BB962C8B-B14F-4D97-AF65-F5344CB8AC3E}">
        <p14:creationId xmlns:p14="http://schemas.microsoft.com/office/powerpoint/2010/main" val="8517660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27764" y="1575220"/>
            <a:ext cx="4164238" cy="2442199"/>
          </a:xfrm>
          <a:prstGeom prst="rect">
            <a:avLst/>
          </a:prstGeom>
          <a:blipFill rotWithShape="1">
            <a:blip r:embed="rId2"/>
            <a:stretch>
              <a:fillRect/>
            </a:stretch>
          </a:blipFill>
          <a:ln>
            <a:noFill/>
          </a:ln>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IS AGED CARE DIFFERENT FROM CHILD CARE</a:t>
            </a:r>
            <a:endParaRPr lang="en-US" dirty="0"/>
          </a:p>
        </p:txBody>
      </p:sp>
      <p:sp>
        <p:nvSpPr>
          <p:cNvPr id="3" name="Content Placeholder 2"/>
          <p:cNvSpPr>
            <a:spLocks noGrp="1"/>
          </p:cNvSpPr>
          <p:nvPr>
            <p:ph idx="1"/>
          </p:nvPr>
        </p:nvSpPr>
        <p:spPr>
          <a:xfrm>
            <a:off x="55565" y="1582310"/>
            <a:ext cx="8309550" cy="5208104"/>
          </a:xfrm>
        </p:spPr>
        <p:txBody>
          <a:bodyPr/>
          <a:lstStyle/>
          <a:p>
            <a:r>
              <a:rPr lang="en-US" b="1" dirty="0" smtClean="0"/>
              <a:t>NCC Defines Residential Care as :</a:t>
            </a:r>
          </a:p>
          <a:p>
            <a:r>
              <a:rPr lang="en-US" sz="2400" b="1" i="1" dirty="0">
                <a:solidFill>
                  <a:schemeClr val="tx1">
                    <a:lumMod val="65000"/>
                    <a:lumOff val="35000"/>
                  </a:schemeClr>
                </a:solidFill>
              </a:rPr>
              <a:t>Residential </a:t>
            </a:r>
            <a:r>
              <a:rPr lang="en-US" sz="2400" b="1" i="1" dirty="0">
                <a:solidFill>
                  <a:schemeClr val="tx1">
                    <a:lumMod val="65000"/>
                    <a:lumOff val="35000"/>
                  </a:schemeClr>
                </a:solidFill>
              </a:rPr>
              <a:t>aged care building </a:t>
            </a:r>
            <a:r>
              <a:rPr lang="en-US" sz="2400" i="1" dirty="0">
                <a:solidFill>
                  <a:schemeClr val="tx1">
                    <a:lumMod val="65000"/>
                    <a:lumOff val="35000"/>
                  </a:schemeClr>
                </a:solidFill>
              </a:rPr>
              <a:t>means a building whose residents, due to their incapacity associated with the ageing process, are provided with physical assistance in conducting their daily activities and to evacuate the building during an emergency. </a:t>
            </a:r>
            <a:endParaRPr lang="en-US" sz="2400" i="1" dirty="0">
              <a:solidFill>
                <a:schemeClr val="tx1">
                  <a:lumMod val="65000"/>
                  <a:lumOff val="35000"/>
                </a:schemeClr>
              </a:solidFill>
            </a:endParaRPr>
          </a:p>
          <a:p>
            <a:r>
              <a:rPr lang="en-US" sz="2400" b="1" dirty="0"/>
              <a:t>BUT…  </a:t>
            </a:r>
            <a:r>
              <a:rPr lang="en-US" sz="2400" dirty="0"/>
              <a:t> incapacity for children to evacuate without physical assistance is the same. Children under 24 months have limited ability to use a stair. So there is total dependency on an adult. This makes this occupants class – disabled in the true definition. </a:t>
            </a:r>
          </a:p>
          <a:p>
            <a:r>
              <a:rPr lang="en-US" sz="2400" dirty="0"/>
              <a:t>Children do not respond to fire alarms, follow directions, or have the ability to evacuate without assistance. </a:t>
            </a:r>
          </a:p>
          <a:p>
            <a:r>
              <a:rPr lang="en-US" sz="2400" dirty="0"/>
              <a:t>This classes these occupants as -  </a:t>
            </a:r>
            <a:r>
              <a:rPr lang="en-US" sz="2400" i="1" dirty="0">
                <a:solidFill>
                  <a:srgbClr val="FF0000"/>
                </a:solidFill>
              </a:rPr>
              <a:t>disabled</a:t>
            </a:r>
            <a:r>
              <a:rPr lang="en-US" sz="2400" dirty="0"/>
              <a:t>  under all state Acts.  </a:t>
            </a:r>
          </a:p>
          <a:p>
            <a:endParaRPr lang="en-US" dirty="0"/>
          </a:p>
        </p:txBody>
      </p:sp>
      <p:sp>
        <p:nvSpPr>
          <p:cNvPr id="6" name="Rectangle 5"/>
          <p:cNvSpPr/>
          <p:nvPr/>
        </p:nvSpPr>
        <p:spPr>
          <a:xfrm>
            <a:off x="8328478" y="4108764"/>
            <a:ext cx="3863522" cy="2179901"/>
          </a:xfrm>
          <a:prstGeom prst="rect">
            <a:avLst/>
          </a:prstGeom>
          <a:blipFill rotWithShape="1">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a:p>
        </p:txBody>
      </p:sp>
    </p:spTree>
    <p:extLst>
      <p:ext uri="{BB962C8B-B14F-4D97-AF65-F5344CB8AC3E}">
        <p14:creationId xmlns:p14="http://schemas.microsoft.com/office/powerpoint/2010/main" val="41529864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5" y="230588"/>
            <a:ext cx="8810236" cy="1121134"/>
          </a:xfrm>
        </p:spPr>
        <p:txBody>
          <a:bodyPr/>
          <a:lstStyle/>
          <a:p>
            <a:pPr marL="742880" indent="-742880">
              <a:spcBef>
                <a:spcPts val="0"/>
              </a:spcBef>
              <a:buAutoNum type="arabicPlain" startAt="4"/>
            </a:pPr>
            <a:r>
              <a:rPr lang="en-US" dirty="0" smtClean="0"/>
              <a:t>What </a:t>
            </a:r>
            <a:r>
              <a:rPr lang="en-US" dirty="0"/>
              <a:t>design tools to use </a:t>
            </a:r>
            <a:r>
              <a:rPr lang="en-US" dirty="0" smtClean="0"/>
              <a:t>to ASSESS</a:t>
            </a:r>
          </a:p>
          <a:p>
            <a:pPr>
              <a:spcBef>
                <a:spcPts val="0"/>
              </a:spcBef>
            </a:pPr>
            <a:r>
              <a:rPr lang="en-US" dirty="0"/>
              <a:t> </a:t>
            </a:r>
            <a:r>
              <a:rPr lang="en-US" dirty="0" smtClean="0"/>
              <a:t>      evacuation </a:t>
            </a:r>
            <a:r>
              <a:rPr lang="en-US" dirty="0"/>
              <a:t>of children</a:t>
            </a:r>
            <a:endParaRPr lang="en-US" dirty="0"/>
          </a:p>
        </p:txBody>
      </p:sp>
      <p:sp>
        <p:nvSpPr>
          <p:cNvPr id="3" name="Content Placeholder 2"/>
          <p:cNvSpPr>
            <a:spLocks noGrp="1"/>
          </p:cNvSpPr>
          <p:nvPr>
            <p:ph idx="1"/>
          </p:nvPr>
        </p:nvSpPr>
        <p:spPr/>
        <p:txBody>
          <a:bodyPr/>
          <a:lstStyle/>
          <a:p>
            <a:r>
              <a:rPr lang="en-US" b="1" dirty="0" smtClean="0"/>
              <a:t>LETS GO BACK TO NCC DP3, DP4 </a:t>
            </a:r>
            <a:r>
              <a:rPr lang="en-US" b="1" dirty="0"/>
              <a:t>- WHAT THIS </a:t>
            </a:r>
            <a:r>
              <a:rPr lang="en-US" b="1" dirty="0" smtClean="0"/>
              <a:t>MEANS:</a:t>
            </a:r>
          </a:p>
          <a:p>
            <a:endParaRPr lang="en-US" sz="900" b="1" dirty="0"/>
          </a:p>
          <a:p>
            <a:pPr marL="342868" indent="-342868">
              <a:spcBef>
                <a:spcPts val="0"/>
              </a:spcBef>
              <a:spcAft>
                <a:spcPts val="600"/>
              </a:spcAft>
              <a:buFont typeface="Arial"/>
              <a:buChar char="•"/>
            </a:pPr>
            <a:r>
              <a:rPr lang="en-US" sz="2400" dirty="0">
                <a:cs typeface="Goudy Old Style" charset="0"/>
                <a:sym typeface="Goudy Old Style" charset="0"/>
              </a:rPr>
              <a:t>What </a:t>
            </a:r>
            <a:r>
              <a:rPr lang="en-US" sz="2400" dirty="0">
                <a:cs typeface="Goudy Old Style" charset="0"/>
                <a:sym typeface="Goudy Old Style" charset="0"/>
              </a:rPr>
              <a:t>DP3 g) exception states </a:t>
            </a:r>
            <a:r>
              <a:rPr lang="en-US" sz="2400" dirty="0">
                <a:cs typeface="Goudy Old Style" charset="0"/>
                <a:sym typeface="Goudy Old Style" charset="0"/>
              </a:rPr>
              <a:t>is that a child is not catered for in a fire isolated exit like adults </a:t>
            </a:r>
            <a:r>
              <a:rPr lang="en-US" sz="2400" dirty="0">
                <a:cs typeface="Goudy Old Style" charset="0"/>
                <a:sym typeface="Goudy Old Style" charset="0"/>
              </a:rPr>
              <a:t>are. The danger of a child falling through a fire stair balustrade is real. </a:t>
            </a:r>
            <a:endParaRPr lang="en-US" sz="2400" dirty="0">
              <a:cs typeface="Goudy Old Style" charset="0"/>
              <a:sym typeface="Goudy Old Style" charset="0"/>
            </a:endParaRPr>
          </a:p>
          <a:p>
            <a:pPr marL="342868" indent="-342868">
              <a:spcBef>
                <a:spcPts val="0"/>
              </a:spcBef>
              <a:spcAft>
                <a:spcPts val="600"/>
              </a:spcAft>
              <a:buFont typeface="Arial"/>
              <a:buChar char="•"/>
            </a:pPr>
            <a:r>
              <a:rPr lang="en-US" sz="2400" dirty="0">
                <a:cs typeface="Goudy Old Style" charset="0"/>
                <a:sym typeface="Goudy Old Style" charset="0"/>
              </a:rPr>
              <a:t>It does not allow for the restraint from fall of an infant or small child in an evacuation</a:t>
            </a:r>
          </a:p>
          <a:p>
            <a:pPr marL="342868" indent="-342868">
              <a:spcBef>
                <a:spcPts val="0"/>
              </a:spcBef>
              <a:spcAft>
                <a:spcPts val="600"/>
              </a:spcAft>
              <a:buFont typeface="Arial"/>
              <a:buChar char="•"/>
            </a:pPr>
            <a:r>
              <a:rPr lang="en-US" sz="2400" dirty="0">
                <a:cs typeface="Goudy Old Style" charset="0"/>
                <a:sym typeface="Goudy Old Style" charset="0"/>
              </a:rPr>
              <a:t>What if the stairs are to an older NCC or BCA </a:t>
            </a:r>
            <a:r>
              <a:rPr lang="en-US" sz="2400" dirty="0">
                <a:cs typeface="Goudy Old Style" charset="0"/>
                <a:sym typeface="Goudy Old Style" charset="0"/>
              </a:rPr>
              <a:t>edition. How do owners modify an entire exit system. It </a:t>
            </a:r>
            <a:r>
              <a:rPr lang="en-US" sz="2400" dirty="0">
                <a:cs typeface="Goudy Old Style" charset="0"/>
                <a:sym typeface="Goudy Old Style" charset="0"/>
              </a:rPr>
              <a:t>means that a Child Care Facility using a fire escape is at risk of a death or injury under both the </a:t>
            </a:r>
            <a:r>
              <a:rPr lang="en-US" sz="2400" dirty="0" err="1">
                <a:cs typeface="Goudy Old Style" charset="0"/>
                <a:sym typeface="Goudy Old Style" charset="0"/>
              </a:rPr>
              <a:t>DtS</a:t>
            </a:r>
            <a:r>
              <a:rPr lang="en-US" sz="2400" dirty="0">
                <a:cs typeface="Goudy Old Style" charset="0"/>
                <a:sym typeface="Goudy Old Style" charset="0"/>
              </a:rPr>
              <a:t> and Performance </a:t>
            </a:r>
            <a:r>
              <a:rPr lang="en-US" sz="2400" dirty="0">
                <a:cs typeface="Goudy Old Style" charset="0"/>
                <a:sym typeface="Goudy Old Style" charset="0"/>
              </a:rPr>
              <a:t>!!</a:t>
            </a:r>
            <a:endParaRPr lang="en-US" sz="2400" dirty="0">
              <a:cs typeface="Goudy Old Style" charset="0"/>
              <a:sym typeface="Goudy Old Style" charset="0"/>
            </a:endParaRPr>
          </a:p>
          <a:p>
            <a:pPr marL="342868" indent="-342868">
              <a:spcBef>
                <a:spcPts val="0"/>
              </a:spcBef>
              <a:spcAft>
                <a:spcPts val="600"/>
              </a:spcAft>
              <a:buFont typeface="Arial"/>
              <a:buChar char="•"/>
            </a:pPr>
            <a:r>
              <a:rPr lang="en-US" sz="2400" dirty="0">
                <a:cs typeface="Goudy Old Style" charset="0"/>
                <a:sym typeface="Goudy Old Style" charset="0"/>
              </a:rPr>
              <a:t>That</a:t>
            </a:r>
            <a:r>
              <a:rPr lang="en-AU" sz="2400" dirty="0">
                <a:cs typeface="Goudy Old Style" charset="0"/>
                <a:sym typeface="Goudy Old Style" charset="0"/>
              </a:rPr>
              <a:t>’</a:t>
            </a:r>
            <a:r>
              <a:rPr lang="en-US" sz="2400" dirty="0">
                <a:cs typeface="Goudy Old Style" charset="0"/>
                <a:sym typeface="Goudy Old Style" charset="0"/>
              </a:rPr>
              <a:t>s </a:t>
            </a:r>
            <a:r>
              <a:rPr lang="en-US" sz="2400" dirty="0">
                <a:cs typeface="Goudy Old Style" charset="0"/>
                <a:sym typeface="Goudy Old Style" charset="0"/>
              </a:rPr>
              <a:t>setting </a:t>
            </a:r>
            <a:r>
              <a:rPr lang="en-US" sz="2400" dirty="0">
                <a:cs typeface="Goudy Old Style" charset="0"/>
                <a:sym typeface="Goudy Old Style" charset="0"/>
              </a:rPr>
              <a:t>owners up </a:t>
            </a:r>
            <a:r>
              <a:rPr lang="en-US" sz="2400" dirty="0">
                <a:cs typeface="Goudy Old Style" charset="0"/>
                <a:sym typeface="Goudy Old Style" charset="0"/>
              </a:rPr>
              <a:t>for </a:t>
            </a:r>
            <a:r>
              <a:rPr lang="en-US" sz="2400" dirty="0">
                <a:cs typeface="Goudy Old Style" charset="0"/>
                <a:sym typeface="Goudy Old Style" charset="0"/>
              </a:rPr>
              <a:t>failure and the NCC must change</a:t>
            </a:r>
            <a:endParaRPr lang="en-US" sz="2400" dirty="0">
              <a:cs typeface="Goudy Old Style" charset="0"/>
              <a:sym typeface="Goudy Old Style" charset="0"/>
            </a:endParaRPr>
          </a:p>
          <a:p>
            <a:pPr marL="342868" indent="-342868">
              <a:spcBef>
                <a:spcPts val="0"/>
              </a:spcBef>
              <a:spcAft>
                <a:spcPts val="600"/>
              </a:spcAft>
              <a:buFont typeface="Arial"/>
              <a:buChar char="•"/>
            </a:pPr>
            <a:r>
              <a:rPr lang="en-US" sz="2400" dirty="0">
                <a:cs typeface="Goudy Old Style" charset="0"/>
                <a:sym typeface="Goudy Old Style" charset="0"/>
              </a:rPr>
              <a:t>However, DP4 states the design must have added reasoning.  </a:t>
            </a:r>
          </a:p>
          <a:p>
            <a:pPr marL="342868" indent="-342868">
              <a:spcBef>
                <a:spcPts val="0"/>
              </a:spcBef>
              <a:spcAft>
                <a:spcPts val="600"/>
              </a:spcAft>
              <a:buFont typeface="Arial"/>
              <a:buChar char="•"/>
            </a:pPr>
            <a:r>
              <a:rPr lang="en-US" sz="2400" dirty="0">
                <a:cs typeface="Goudy Old Style" charset="0"/>
                <a:sym typeface="Goudy Old Style" charset="0"/>
              </a:rPr>
              <a:t>DP4 - If we can get things right for the most vulnerable building users, children and the aged, we get them right for everyone else also. This is now essentially an issue of disability. </a:t>
            </a:r>
          </a:p>
          <a:p>
            <a:pPr marL="342868" indent="-342868">
              <a:spcBef>
                <a:spcPts val="0"/>
              </a:spcBef>
              <a:spcAft>
                <a:spcPts val="600"/>
              </a:spcAft>
              <a:buFont typeface="Arial"/>
              <a:buChar char="•"/>
            </a:pPr>
            <a:r>
              <a:rPr lang="en-US" sz="2400" dirty="0">
                <a:cs typeface="Goudy Old Style" charset="0"/>
                <a:sym typeface="Goudy Old Style" charset="0"/>
              </a:rPr>
              <a:t>Assess speeds and use of stairs by children in a high rise as a means of escape. It is enough. </a:t>
            </a:r>
          </a:p>
          <a:p>
            <a:pPr marL="342868" indent="-342868">
              <a:spcBef>
                <a:spcPts val="0"/>
              </a:spcBef>
              <a:spcAft>
                <a:spcPts val="600"/>
              </a:spcAft>
              <a:buFont typeface="Arial"/>
              <a:buChar char="•"/>
            </a:pPr>
            <a:endParaRPr lang="en-US" sz="2400" dirty="0"/>
          </a:p>
          <a:p>
            <a:pPr marL="457157" indent="-457157">
              <a:spcBef>
                <a:spcPts val="0"/>
              </a:spcBef>
              <a:buFont typeface="Arial"/>
              <a:buChar char="•"/>
            </a:pPr>
            <a:endParaRPr lang="en-US" dirty="0"/>
          </a:p>
        </p:txBody>
      </p:sp>
    </p:spTree>
    <p:extLst>
      <p:ext uri="{BB962C8B-B14F-4D97-AF65-F5344CB8AC3E}">
        <p14:creationId xmlns:p14="http://schemas.microsoft.com/office/powerpoint/2010/main" val="20981992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5" y="230588"/>
            <a:ext cx="8810236" cy="1121134"/>
          </a:xfrm>
        </p:spPr>
        <p:txBody>
          <a:bodyPr/>
          <a:lstStyle/>
          <a:p>
            <a:pPr>
              <a:spcBef>
                <a:spcPts val="0"/>
              </a:spcBef>
            </a:pPr>
            <a:r>
              <a:rPr lang="en-US" dirty="0"/>
              <a:t> </a:t>
            </a:r>
            <a:r>
              <a:rPr lang="en-US" dirty="0" smtClean="0"/>
              <a:t>      What </a:t>
            </a:r>
            <a:r>
              <a:rPr lang="en-US" dirty="0"/>
              <a:t>design tools to use </a:t>
            </a:r>
            <a:r>
              <a:rPr lang="en-US" dirty="0" smtClean="0"/>
              <a:t>to ASSESS</a:t>
            </a:r>
          </a:p>
          <a:p>
            <a:pPr>
              <a:spcBef>
                <a:spcPts val="0"/>
              </a:spcBef>
            </a:pPr>
            <a:r>
              <a:rPr lang="en-US" dirty="0"/>
              <a:t> </a:t>
            </a:r>
            <a:r>
              <a:rPr lang="en-US" dirty="0" smtClean="0"/>
              <a:t>      evacuation </a:t>
            </a:r>
            <a:r>
              <a:rPr lang="en-US" dirty="0"/>
              <a:t>of children</a:t>
            </a:r>
            <a:endParaRPr lang="en-US" dirty="0"/>
          </a:p>
        </p:txBody>
      </p:sp>
      <p:sp>
        <p:nvSpPr>
          <p:cNvPr id="3" name="Content Placeholder 2"/>
          <p:cNvSpPr>
            <a:spLocks noGrp="1"/>
          </p:cNvSpPr>
          <p:nvPr>
            <p:ph idx="1"/>
          </p:nvPr>
        </p:nvSpPr>
        <p:spPr/>
        <p:txBody>
          <a:bodyPr/>
          <a:lstStyle/>
          <a:p>
            <a:r>
              <a:rPr lang="en-US" b="1" dirty="0" smtClean="0"/>
              <a:t>ACCESS AND EGRESS:</a:t>
            </a:r>
          </a:p>
          <a:p>
            <a:endParaRPr lang="en-US" sz="900" b="1" dirty="0"/>
          </a:p>
          <a:p>
            <a:pPr marL="342868" indent="-342868">
              <a:spcBef>
                <a:spcPts val="0"/>
              </a:spcBef>
              <a:spcAft>
                <a:spcPts val="600"/>
              </a:spcAft>
              <a:buFont typeface="Arial"/>
              <a:buChar char="•"/>
            </a:pPr>
            <a:r>
              <a:rPr lang="en-US" sz="2400" dirty="0">
                <a:cs typeface="Goudy Old Style" charset="0"/>
                <a:sym typeface="Goudy Old Style" charset="0"/>
              </a:rPr>
              <a:t>What to do in a fire escape. The BCA was developed (1980’s) with no infant or child evacuation assessment, speed of travel or studies that accommodates fire evacuation from height. (Fire Code Reform Centre)</a:t>
            </a:r>
          </a:p>
          <a:p>
            <a:pPr marL="342868" indent="-342868">
              <a:spcBef>
                <a:spcPts val="0"/>
              </a:spcBef>
              <a:spcAft>
                <a:spcPts val="600"/>
              </a:spcAft>
              <a:buFont typeface="Arial"/>
              <a:buChar char="•"/>
            </a:pPr>
            <a:r>
              <a:rPr lang="en-US" sz="2400" dirty="0">
                <a:cs typeface="Goudy Old Style" charset="0"/>
                <a:sym typeface="Goudy Old Style" charset="0"/>
              </a:rPr>
              <a:t>What is known now is that Child Care in high rise was never a consideration in the BCA of old. This is a new and modern phenomenon</a:t>
            </a:r>
          </a:p>
          <a:p>
            <a:pPr marL="342868" indent="-342868">
              <a:spcBef>
                <a:spcPts val="0"/>
              </a:spcBef>
              <a:spcAft>
                <a:spcPts val="600"/>
              </a:spcAft>
              <a:buFont typeface="Arial"/>
              <a:buChar char="•"/>
            </a:pPr>
            <a:r>
              <a:rPr lang="en-US" sz="2400" dirty="0">
                <a:cs typeface="Goudy Old Style" charset="0"/>
                <a:sym typeface="Goudy Old Style" charset="0"/>
              </a:rPr>
              <a:t> What is needed is a fresh look and understanding that children in high rise for evacuation changes with age and the density of adult carers varies to cater for the movement of infants and children </a:t>
            </a:r>
          </a:p>
          <a:p>
            <a:pPr marL="342868" indent="-342868">
              <a:spcBef>
                <a:spcPts val="0"/>
              </a:spcBef>
              <a:spcAft>
                <a:spcPts val="600"/>
              </a:spcAft>
              <a:buFont typeface="Arial"/>
              <a:buChar char="•"/>
            </a:pPr>
            <a:r>
              <a:rPr lang="en-US" sz="2400" dirty="0">
                <a:cs typeface="Goudy Old Style" charset="0"/>
                <a:sym typeface="Goudy Old Style" charset="0"/>
              </a:rPr>
              <a:t> Abilities to traverse a stair is developed in the assessment tools for Fire Engineers from International and local studies. (Ferm Engineering and Chris Buck)</a:t>
            </a:r>
          </a:p>
          <a:p>
            <a:pPr marL="342868" indent="-342868">
              <a:spcBef>
                <a:spcPts val="0"/>
              </a:spcBef>
              <a:spcAft>
                <a:spcPts val="600"/>
              </a:spcAft>
              <a:buFont typeface="Arial"/>
              <a:buChar char="•"/>
            </a:pPr>
            <a:endParaRPr lang="en-US" sz="2400" dirty="0">
              <a:cs typeface="Goudy Old Style" charset="0"/>
              <a:sym typeface="Goudy Old Style" charset="0"/>
            </a:endParaRPr>
          </a:p>
          <a:p>
            <a:pPr marL="342868" indent="-342868">
              <a:spcBef>
                <a:spcPts val="0"/>
              </a:spcBef>
              <a:spcAft>
                <a:spcPts val="600"/>
              </a:spcAft>
              <a:buFont typeface="Arial"/>
              <a:buChar char="•"/>
            </a:pPr>
            <a:endParaRPr lang="en-US" sz="2400" dirty="0"/>
          </a:p>
          <a:p>
            <a:pPr marL="457157" indent="-457157">
              <a:spcBef>
                <a:spcPts val="0"/>
              </a:spcBef>
              <a:buFont typeface="Arial"/>
              <a:buChar char="•"/>
            </a:pPr>
            <a:endParaRPr lang="en-US" dirty="0"/>
          </a:p>
        </p:txBody>
      </p:sp>
    </p:spTree>
    <p:extLst>
      <p:ext uri="{BB962C8B-B14F-4D97-AF65-F5344CB8AC3E}">
        <p14:creationId xmlns:p14="http://schemas.microsoft.com/office/powerpoint/2010/main" val="33530690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5921" y="1719630"/>
            <a:ext cx="6101605" cy="4398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 Placeholder 1"/>
          <p:cNvSpPr>
            <a:spLocks noGrp="1"/>
          </p:cNvSpPr>
          <p:nvPr>
            <p:ph type="body" sz="quarter" idx="10"/>
          </p:nvPr>
        </p:nvSpPr>
        <p:spPr>
          <a:xfrm>
            <a:off x="55565" y="230588"/>
            <a:ext cx="8810236" cy="1121134"/>
          </a:xfrm>
        </p:spPr>
        <p:txBody>
          <a:bodyPr/>
          <a:lstStyle/>
          <a:p>
            <a:pPr>
              <a:spcBef>
                <a:spcPts val="0"/>
              </a:spcBef>
            </a:pPr>
            <a:r>
              <a:rPr lang="en-US" dirty="0"/>
              <a:t> </a:t>
            </a:r>
            <a:r>
              <a:rPr lang="en-US" dirty="0" smtClean="0"/>
              <a:t>      What </a:t>
            </a:r>
            <a:r>
              <a:rPr lang="en-US" dirty="0"/>
              <a:t>design tools to use </a:t>
            </a:r>
            <a:r>
              <a:rPr lang="en-US" dirty="0" smtClean="0"/>
              <a:t>to ASSESS</a:t>
            </a:r>
          </a:p>
          <a:p>
            <a:pPr>
              <a:spcBef>
                <a:spcPts val="0"/>
              </a:spcBef>
            </a:pPr>
            <a:r>
              <a:rPr lang="en-US" dirty="0"/>
              <a:t> </a:t>
            </a:r>
            <a:r>
              <a:rPr lang="en-US" dirty="0" smtClean="0"/>
              <a:t>      evacuation </a:t>
            </a:r>
            <a:r>
              <a:rPr lang="en-US" dirty="0"/>
              <a:t>of children</a:t>
            </a:r>
            <a:endParaRPr lang="en-US" dirty="0"/>
          </a:p>
        </p:txBody>
      </p:sp>
      <p:sp>
        <p:nvSpPr>
          <p:cNvPr id="3" name="Content Placeholder 2"/>
          <p:cNvSpPr>
            <a:spLocks noGrp="1"/>
          </p:cNvSpPr>
          <p:nvPr>
            <p:ph idx="1"/>
          </p:nvPr>
        </p:nvSpPr>
        <p:spPr>
          <a:xfrm>
            <a:off x="55565" y="1582310"/>
            <a:ext cx="6404503" cy="5208104"/>
          </a:xfrm>
        </p:spPr>
        <p:txBody>
          <a:bodyPr/>
          <a:lstStyle/>
          <a:p>
            <a:r>
              <a:rPr lang="en-US" b="1" dirty="0" smtClean="0"/>
              <a:t>ACCESS AND EGRESS:</a:t>
            </a:r>
          </a:p>
          <a:p>
            <a:endParaRPr lang="en-US" sz="900" b="1" dirty="0"/>
          </a:p>
          <a:p>
            <a:pPr marL="342868" indent="-342868">
              <a:spcBef>
                <a:spcPts val="0"/>
              </a:spcBef>
              <a:spcAft>
                <a:spcPts val="600"/>
              </a:spcAft>
              <a:buFont typeface="Arial"/>
              <a:buChar char="•"/>
            </a:pPr>
            <a:r>
              <a:rPr lang="en-US" sz="2400" dirty="0">
                <a:cs typeface="Goudy Old Style" charset="0"/>
                <a:sym typeface="Goudy Old Style" charset="0"/>
              </a:rPr>
              <a:t>Infants are at greater risk from falling down stairs than toddlers or older children (National SAFE KIDS Campaign, 2004)</a:t>
            </a:r>
          </a:p>
          <a:p>
            <a:pPr marL="342868" indent="-342868">
              <a:spcBef>
                <a:spcPts val="0"/>
              </a:spcBef>
              <a:spcAft>
                <a:spcPts val="600"/>
              </a:spcAft>
              <a:buFont typeface="Arial"/>
              <a:buChar char="•"/>
            </a:pPr>
            <a:r>
              <a:rPr lang="en-US" sz="2400" dirty="0">
                <a:cs typeface="Goudy Old Style" charset="0"/>
                <a:sym typeface="Goudy Old Style" charset="0"/>
              </a:rPr>
              <a:t>Stairs pose a potential danger for newly mobile infants and toddlers. Nearly, 1 million people are treated in hospitals for falls on stairs and steps each year, and in 2002 (</a:t>
            </a:r>
            <a:r>
              <a:rPr lang="en-US" sz="2400" dirty="0" err="1">
                <a:cs typeface="Goudy Old Style" charset="0"/>
                <a:sym typeface="Goudy Old Style" charset="0"/>
              </a:rPr>
              <a:t>Bayley</a:t>
            </a:r>
            <a:r>
              <a:rPr lang="en-US" sz="2400" dirty="0">
                <a:cs typeface="Goudy Old Style" charset="0"/>
                <a:sym typeface="Goudy Old Style" charset="0"/>
              </a:rPr>
              <a:t>, N. (1969)</a:t>
            </a:r>
          </a:p>
          <a:p>
            <a:pPr marL="342868" indent="-342868">
              <a:spcBef>
                <a:spcPts val="0"/>
              </a:spcBef>
              <a:spcAft>
                <a:spcPts val="600"/>
              </a:spcAft>
              <a:buFont typeface="Arial"/>
              <a:buChar char="•"/>
            </a:pPr>
            <a:r>
              <a:rPr lang="en-US" sz="2400" dirty="0">
                <a:cs typeface="Goudy Old Style" charset="0"/>
                <a:sym typeface="Goudy Old Style" charset="0"/>
              </a:rPr>
              <a:t>Takes at least 20 months for infants to use a stair on their – but at their own pace</a:t>
            </a:r>
          </a:p>
          <a:p>
            <a:pPr marL="342868" indent="-342868">
              <a:spcBef>
                <a:spcPts val="0"/>
              </a:spcBef>
              <a:spcAft>
                <a:spcPts val="600"/>
              </a:spcAft>
              <a:buFont typeface="Arial"/>
              <a:buChar char="•"/>
            </a:pPr>
            <a:r>
              <a:rPr lang="en-US" sz="1600" i="1" dirty="0">
                <a:cs typeface="Goudy Old Style" charset="0"/>
                <a:sym typeface="Goudy Old Style" charset="0"/>
              </a:rPr>
              <a:t>REF: </a:t>
            </a:r>
            <a:r>
              <a:rPr lang="en-US" sz="1600" i="1" dirty="0" err="1">
                <a:cs typeface="Goudy Old Style" charset="0"/>
                <a:sym typeface="Goudy Old Style" charset="0"/>
              </a:rPr>
              <a:t>Bayley</a:t>
            </a:r>
            <a:r>
              <a:rPr lang="en-US" sz="1600" i="1" dirty="0">
                <a:cs typeface="Goudy Old Style" charset="0"/>
                <a:sym typeface="Goudy Old Style" charset="0"/>
              </a:rPr>
              <a:t> scales of infant development (1969)</a:t>
            </a:r>
          </a:p>
          <a:p>
            <a:pPr marL="342868" indent="-342868">
              <a:spcBef>
                <a:spcPts val="0"/>
              </a:spcBef>
              <a:spcAft>
                <a:spcPts val="600"/>
              </a:spcAft>
              <a:buFont typeface="Arial"/>
              <a:buChar char="•"/>
            </a:pPr>
            <a:r>
              <a:rPr lang="en-US" sz="1600" i="1" dirty="0">
                <a:cs typeface="Goudy Old Style" charset="0"/>
                <a:sym typeface="Goudy Old Style" charset="0"/>
              </a:rPr>
              <a:t>How and when infants learn to climb stairs: College of Staten Island, The City University of New York (2006)</a:t>
            </a:r>
          </a:p>
          <a:p>
            <a:pPr marL="342868" indent="-342868">
              <a:spcBef>
                <a:spcPts val="0"/>
              </a:spcBef>
              <a:spcAft>
                <a:spcPts val="600"/>
              </a:spcAft>
              <a:buFont typeface="Arial"/>
              <a:buChar char="•"/>
            </a:pPr>
            <a:endParaRPr lang="en-US" sz="2400" dirty="0">
              <a:cs typeface="Goudy Old Style" charset="0"/>
              <a:sym typeface="Goudy Old Style" charset="0"/>
            </a:endParaRPr>
          </a:p>
          <a:p>
            <a:pPr marL="342868" indent="-342868">
              <a:spcBef>
                <a:spcPts val="0"/>
              </a:spcBef>
              <a:spcAft>
                <a:spcPts val="600"/>
              </a:spcAft>
              <a:buFont typeface="Arial"/>
              <a:buChar char="•"/>
            </a:pPr>
            <a:endParaRPr lang="en-US" sz="2400" dirty="0"/>
          </a:p>
          <a:p>
            <a:pPr marL="457157" indent="-457157">
              <a:spcBef>
                <a:spcPts val="0"/>
              </a:spcBef>
              <a:buFont typeface="Arial"/>
              <a:buChar char="•"/>
            </a:pPr>
            <a:endParaRPr lang="en-US" dirty="0"/>
          </a:p>
        </p:txBody>
      </p:sp>
    </p:spTree>
    <p:extLst>
      <p:ext uri="{BB962C8B-B14F-4D97-AF65-F5344CB8AC3E}">
        <p14:creationId xmlns:p14="http://schemas.microsoft.com/office/powerpoint/2010/main" val="2184506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     FIRE </a:t>
            </a:r>
            <a:r>
              <a:rPr lang="en-US" dirty="0"/>
              <a:t>SAFETY REQUIREMENTS</a:t>
            </a:r>
          </a:p>
        </p:txBody>
      </p:sp>
      <p:sp>
        <p:nvSpPr>
          <p:cNvPr id="3" name="Content Placeholder 2"/>
          <p:cNvSpPr>
            <a:spLocks noGrp="1"/>
          </p:cNvSpPr>
          <p:nvPr>
            <p:ph idx="1"/>
          </p:nvPr>
        </p:nvSpPr>
        <p:spPr>
          <a:xfrm>
            <a:off x="202105" y="1649896"/>
            <a:ext cx="11484630" cy="5208104"/>
          </a:xfrm>
        </p:spPr>
        <p:txBody>
          <a:bodyPr/>
          <a:lstStyle/>
          <a:p>
            <a:pPr marL="342868" indent="-342868">
              <a:buFont typeface="Arial"/>
              <a:buChar char="•"/>
            </a:pPr>
            <a:r>
              <a:rPr lang="en-US" sz="2400" dirty="0"/>
              <a:t>The nature of the problem is twofold.  </a:t>
            </a:r>
          </a:p>
          <a:p>
            <a:pPr marL="342868" indent="-342868">
              <a:buFont typeface="Arial"/>
              <a:buChar char="•"/>
            </a:pPr>
            <a:r>
              <a:rPr lang="en-US" sz="2400" dirty="0"/>
              <a:t>Firstly it relates to life safety and the inability of children (disabled) being able to evacuate buildings in the event of an emergency</a:t>
            </a:r>
          </a:p>
          <a:p>
            <a:pPr marL="342868" indent="-342868">
              <a:buFont typeface="Arial"/>
              <a:buChar char="•"/>
            </a:pPr>
            <a:r>
              <a:rPr lang="en-US" sz="2400" dirty="0"/>
              <a:t>Secondly, the nature of the problem involves obligations under disability legislation for Landlords and Licensees to ensure, that equitable access to and within buildings, including its fire safety features, is provided for people with disability  - which a child of </a:t>
            </a:r>
            <a:r>
              <a:rPr lang="en-US" sz="2400" b="1" dirty="0">
                <a:latin typeface="Goudy Old Style" charset="0"/>
                <a:cs typeface="Goudy Old Style" charset="0"/>
                <a:sym typeface="Goudy Old Style" charset="0"/>
              </a:rPr>
              <a:t>1 -24</a:t>
            </a:r>
            <a:r>
              <a:rPr lang="en-US" sz="2400" dirty="0"/>
              <a:t> months or </a:t>
            </a:r>
            <a:r>
              <a:rPr lang="en-US" sz="2400" b="1" dirty="0">
                <a:latin typeface="Goudy Old Style" charset="0"/>
                <a:cs typeface="Goudy Old Style" charset="0"/>
                <a:sym typeface="Goudy Old Style" charset="0"/>
              </a:rPr>
              <a:t>2 -5</a:t>
            </a:r>
            <a:r>
              <a:rPr lang="en-US" sz="2400" dirty="0"/>
              <a:t> years applies</a:t>
            </a:r>
          </a:p>
          <a:p>
            <a:pPr marL="342868" indent="-342868">
              <a:buFont typeface="Arial"/>
              <a:buChar char="•"/>
            </a:pPr>
            <a:r>
              <a:rPr lang="en-US" sz="2400" dirty="0"/>
              <a:t>It is unlawful to discriminate against a person because of their disability (or age)</a:t>
            </a:r>
          </a:p>
          <a:p>
            <a:pPr marL="342868" indent="-342868">
              <a:buFont typeface="Arial"/>
              <a:buChar char="•"/>
            </a:pPr>
            <a:r>
              <a:rPr lang="en-US" sz="2400" dirty="0"/>
              <a:t>But children have no voice in this, only the parents and community who  take on the issue. </a:t>
            </a:r>
          </a:p>
          <a:p>
            <a:pPr marL="342868" indent="-342868">
              <a:buFont typeface="Arial"/>
              <a:buChar char="•"/>
            </a:pPr>
            <a:r>
              <a:rPr lang="en-US" sz="2400" dirty="0"/>
              <a:t>This is purpose of this presentation. </a:t>
            </a:r>
          </a:p>
        </p:txBody>
      </p:sp>
    </p:spTree>
    <p:extLst>
      <p:ext uri="{BB962C8B-B14F-4D97-AF65-F5344CB8AC3E}">
        <p14:creationId xmlns:p14="http://schemas.microsoft.com/office/powerpoint/2010/main" val="17710172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dirty="0"/>
              <a:t>ABOUT THIS SEMINAR</a:t>
            </a:r>
          </a:p>
        </p:txBody>
      </p:sp>
      <p:sp>
        <p:nvSpPr>
          <p:cNvPr id="8" name="Content Placeholder 7"/>
          <p:cNvSpPr>
            <a:spLocks noGrp="1"/>
          </p:cNvSpPr>
          <p:nvPr>
            <p:ph idx="1"/>
          </p:nvPr>
        </p:nvSpPr>
        <p:spPr>
          <a:xfrm>
            <a:off x="55565" y="1582310"/>
            <a:ext cx="7730226" cy="5208104"/>
          </a:xfrm>
        </p:spPr>
        <p:txBody>
          <a:bodyPr/>
          <a:lstStyle/>
          <a:p>
            <a:pPr marL="514302" indent="-514302">
              <a:buFont typeface="Arial"/>
              <a:buChar char="•"/>
            </a:pPr>
            <a:r>
              <a:rPr lang="en-US" sz="2800" dirty="0"/>
              <a:t>Making a new direction. Does the BCA deal with Child Care in High Rise (</a:t>
            </a:r>
            <a:r>
              <a:rPr lang="en-US" sz="2800" dirty="0" err="1"/>
              <a:t>DtS</a:t>
            </a:r>
            <a:r>
              <a:rPr lang="en-US" sz="2800" dirty="0"/>
              <a:t> </a:t>
            </a:r>
            <a:r>
              <a:rPr lang="en-US" sz="2800" dirty="0" err="1"/>
              <a:t>vs</a:t>
            </a:r>
            <a:r>
              <a:rPr lang="en-US" sz="2800" dirty="0"/>
              <a:t> Performance)</a:t>
            </a:r>
          </a:p>
          <a:p>
            <a:pPr marL="514302" indent="-514302">
              <a:buFont typeface="Arial"/>
              <a:buChar char="•"/>
            </a:pPr>
            <a:r>
              <a:rPr lang="en-US" sz="2800" dirty="0"/>
              <a:t>State legislation requirements under the Department of Education (State and Federal)</a:t>
            </a:r>
          </a:p>
          <a:p>
            <a:pPr marL="514302" indent="-514302">
              <a:buFont typeface="Arial"/>
              <a:buChar char="•"/>
            </a:pPr>
            <a:r>
              <a:rPr lang="en-US" sz="2800" dirty="0"/>
              <a:t>How the NCC assesses the safe evacuation of children  - or not</a:t>
            </a:r>
          </a:p>
          <a:p>
            <a:pPr marL="514302" indent="-514302">
              <a:buFont typeface="Arial"/>
              <a:buChar char="•"/>
            </a:pPr>
            <a:r>
              <a:rPr lang="en-US" sz="2800" dirty="0"/>
              <a:t>What design tools to use to facilitate your design for evacuation of children</a:t>
            </a:r>
          </a:p>
          <a:p>
            <a:pPr marL="514302" indent="-514302">
              <a:buFont typeface="Arial"/>
              <a:buChar char="•"/>
            </a:pPr>
            <a:r>
              <a:rPr lang="en-US" sz="2800" dirty="0"/>
              <a:t>Concept design, policies, education and procedures to be considered</a:t>
            </a:r>
          </a:p>
          <a:p>
            <a:pPr marL="514302" indent="-514302">
              <a:buFont typeface="Arial"/>
              <a:buChar char="•"/>
            </a:pPr>
            <a:r>
              <a:rPr lang="en-US" sz="2800" dirty="0"/>
              <a:t>Education in Fire safety</a:t>
            </a:r>
          </a:p>
        </p:txBody>
      </p:sp>
      <p:sp>
        <p:nvSpPr>
          <p:cNvPr id="9" name="Rectangle 8"/>
          <p:cNvSpPr/>
          <p:nvPr/>
        </p:nvSpPr>
        <p:spPr>
          <a:xfrm>
            <a:off x="7714578" y="1626216"/>
            <a:ext cx="4379506" cy="4914257"/>
          </a:xfrm>
          <a:prstGeom prst="rect">
            <a:avLst/>
          </a:prstGeom>
          <a:blipFill rotWithShape="1">
            <a:blip r:embed="rId2"/>
            <a:stretch>
              <a:fillRect/>
            </a:stretch>
          </a:blipFill>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a:p>
        </p:txBody>
      </p:sp>
    </p:spTree>
    <p:extLst>
      <p:ext uri="{BB962C8B-B14F-4D97-AF65-F5344CB8AC3E}">
        <p14:creationId xmlns:p14="http://schemas.microsoft.com/office/powerpoint/2010/main" val="21814806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	</a:t>
            </a:r>
            <a:r>
              <a:rPr lang="en-US" dirty="0" smtClean="0"/>
              <a:t>HOW </a:t>
            </a:r>
            <a:r>
              <a:rPr lang="en-US" dirty="0"/>
              <a:t>TO ASSESS THE SAFE </a:t>
            </a:r>
            <a:r>
              <a:rPr lang="en-US" dirty="0" smtClean="0"/>
              <a:t>	EVACUATION </a:t>
            </a:r>
            <a:r>
              <a:rPr lang="en-US" dirty="0"/>
              <a:t>OF CHILDREN</a:t>
            </a:r>
          </a:p>
        </p:txBody>
      </p:sp>
      <p:sp>
        <p:nvSpPr>
          <p:cNvPr id="3" name="Content Placeholder 2"/>
          <p:cNvSpPr>
            <a:spLocks noGrp="1"/>
          </p:cNvSpPr>
          <p:nvPr>
            <p:ph idx="1"/>
          </p:nvPr>
        </p:nvSpPr>
        <p:spPr>
          <a:xfrm>
            <a:off x="55565" y="1582310"/>
            <a:ext cx="11399147" cy="5208104"/>
          </a:xfrm>
        </p:spPr>
        <p:txBody>
          <a:bodyPr/>
          <a:lstStyle/>
          <a:p>
            <a:pPr marL="514302" indent="-514302" defTabSz="223817">
              <a:lnSpc>
                <a:spcPct val="100000"/>
              </a:lnSpc>
              <a:spcBef>
                <a:spcPts val="900"/>
              </a:spcBef>
              <a:buFont typeface="+mj-lt"/>
              <a:buAutoNum type="alphaUcPeriod"/>
            </a:pPr>
            <a:r>
              <a:rPr lang="en-US" sz="2800" dirty="0"/>
              <a:t>Hazards are around the exit pathways, distances involved</a:t>
            </a:r>
          </a:p>
          <a:p>
            <a:pPr marL="514302" indent="-514302" defTabSz="223817">
              <a:lnSpc>
                <a:spcPct val="100000"/>
              </a:lnSpc>
              <a:spcBef>
                <a:spcPts val="900"/>
              </a:spcBef>
              <a:buFont typeface="+mj-lt"/>
              <a:buAutoNum type="alphaUcPeriod"/>
            </a:pPr>
            <a:r>
              <a:rPr lang="en-US" sz="2800" dirty="0"/>
              <a:t>The Children's Behaviour in Emergency Events</a:t>
            </a:r>
          </a:p>
          <a:p>
            <a:pPr marL="514302" indent="-514302" defTabSz="223817">
              <a:lnSpc>
                <a:spcPct val="100000"/>
              </a:lnSpc>
              <a:spcBef>
                <a:spcPts val="900"/>
              </a:spcBef>
              <a:buFont typeface="+mj-lt"/>
              <a:buAutoNum type="alphaUcPeriod"/>
            </a:pPr>
            <a:r>
              <a:rPr lang="en-US" sz="2800" dirty="0"/>
              <a:t>Determine the response time of child in an emergency </a:t>
            </a:r>
          </a:p>
          <a:p>
            <a:pPr marL="514302" indent="-514302" defTabSz="223817">
              <a:lnSpc>
                <a:spcPct val="100000"/>
              </a:lnSpc>
              <a:spcBef>
                <a:spcPts val="900"/>
              </a:spcBef>
              <a:buFont typeface="+mj-lt"/>
              <a:buAutoNum type="alphaUcPeriod"/>
            </a:pPr>
            <a:r>
              <a:rPr lang="en-US" sz="2800" dirty="0"/>
              <a:t>Add the response time of the </a:t>
            </a:r>
            <a:r>
              <a:rPr lang="en-US" sz="2800" dirty="0" err="1"/>
              <a:t>carer</a:t>
            </a:r>
            <a:r>
              <a:rPr lang="en-US" sz="2800" dirty="0"/>
              <a:t> in charge of a group of children</a:t>
            </a:r>
          </a:p>
          <a:p>
            <a:pPr marL="514302" indent="-514302" defTabSz="223817">
              <a:lnSpc>
                <a:spcPct val="100000"/>
              </a:lnSpc>
              <a:spcBef>
                <a:spcPts val="900"/>
              </a:spcBef>
              <a:buFont typeface="+mj-lt"/>
              <a:buAutoNum type="alphaUcPeriod"/>
            </a:pPr>
            <a:r>
              <a:rPr lang="en-US" sz="2800" dirty="0"/>
              <a:t>What speed can they collectively find the exit, assisted egress method</a:t>
            </a:r>
          </a:p>
          <a:p>
            <a:pPr marL="514302" indent="-514302" defTabSz="223817">
              <a:lnSpc>
                <a:spcPct val="100000"/>
              </a:lnSpc>
              <a:spcBef>
                <a:spcPts val="900"/>
              </a:spcBef>
              <a:buFont typeface="+mj-lt"/>
              <a:buAutoNum type="alphaUcPeriod"/>
            </a:pPr>
            <a:r>
              <a:rPr lang="en-US" sz="2800" dirty="0"/>
              <a:t>How do they evacuate, only by the stairs, ramp, or use of a lift, other?</a:t>
            </a:r>
          </a:p>
          <a:p>
            <a:pPr marL="514302" indent="-514302" defTabSz="223817">
              <a:lnSpc>
                <a:spcPct val="100000"/>
              </a:lnSpc>
              <a:spcBef>
                <a:spcPts val="900"/>
              </a:spcBef>
              <a:buFont typeface="+mj-lt"/>
              <a:buAutoNum type="alphaUcPeriod"/>
            </a:pPr>
            <a:r>
              <a:rPr lang="en-US" sz="2800" dirty="0"/>
              <a:t>What do other occupants do in the process. Access width with adults</a:t>
            </a:r>
          </a:p>
          <a:p>
            <a:pPr marL="514302" indent="-514302" defTabSz="223817">
              <a:lnSpc>
                <a:spcPct val="100000"/>
              </a:lnSpc>
              <a:spcBef>
                <a:spcPts val="900"/>
              </a:spcBef>
              <a:buFont typeface="+mj-lt"/>
              <a:buAutoNum type="alphaUcPeriod"/>
            </a:pPr>
            <a:r>
              <a:rPr lang="en-US" sz="2800" dirty="0"/>
              <a:t>What data and tools do we have to make such assessments or models</a:t>
            </a:r>
          </a:p>
          <a:p>
            <a:endParaRPr lang="en-US" dirty="0"/>
          </a:p>
        </p:txBody>
      </p:sp>
    </p:spTree>
    <p:extLst>
      <p:ext uri="{BB962C8B-B14F-4D97-AF65-F5344CB8AC3E}">
        <p14:creationId xmlns:p14="http://schemas.microsoft.com/office/powerpoint/2010/main" val="10830474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8284" y="1532043"/>
            <a:ext cx="8183718" cy="4995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 Placeholder 1"/>
          <p:cNvSpPr>
            <a:spLocks noGrp="1"/>
          </p:cNvSpPr>
          <p:nvPr>
            <p:ph type="body" sz="quarter" idx="10"/>
          </p:nvPr>
        </p:nvSpPr>
        <p:spPr/>
        <p:txBody>
          <a:bodyPr/>
          <a:lstStyle/>
          <a:p>
            <a:r>
              <a:rPr lang="en-US" dirty="0"/>
              <a:t>	HOW TO ASSESS THE SAFE 	EVACUATION OF CHILDREN</a:t>
            </a:r>
            <a:endParaRPr lang="en-US" dirty="0"/>
          </a:p>
        </p:txBody>
      </p:sp>
      <p:sp>
        <p:nvSpPr>
          <p:cNvPr id="3" name="Content Placeholder 2"/>
          <p:cNvSpPr>
            <a:spLocks noGrp="1"/>
          </p:cNvSpPr>
          <p:nvPr>
            <p:ph idx="1"/>
          </p:nvPr>
        </p:nvSpPr>
        <p:spPr/>
        <p:txBody>
          <a:bodyPr/>
          <a:lstStyle/>
          <a:p>
            <a:r>
              <a:rPr lang="en-US" b="1" dirty="0">
                <a:solidFill>
                  <a:srgbClr val="000000"/>
                </a:solidFill>
                <a:cs typeface="Goudy Old Style" charset="0"/>
                <a:sym typeface="Goudy Old Style" charset="0"/>
              </a:rPr>
              <a:t>Quantifying Egress</a:t>
            </a:r>
            <a:r>
              <a:rPr lang="en-US" sz="2000" b="1" dirty="0">
                <a:solidFill>
                  <a:srgbClr val="000000"/>
                </a:solidFill>
                <a:cs typeface="Goudy Old Style" charset="0"/>
                <a:sym typeface="Goudy Old Style" charset="0"/>
              </a:rPr>
              <a:t> (SFPE HANDBOOK)</a:t>
            </a:r>
          </a:p>
          <a:p>
            <a:r>
              <a:rPr lang="en-US" sz="1800" dirty="0">
                <a:solidFill>
                  <a:srgbClr val="000000"/>
                </a:solidFill>
                <a:cs typeface="Times" charset="0"/>
                <a:sym typeface="Times" charset="0"/>
              </a:rPr>
              <a:t>REF:  S.M.V. Gwynne and K.E. Boyce </a:t>
            </a:r>
          </a:p>
          <a:p>
            <a:endParaRPr lang="en-US" sz="1800" dirty="0">
              <a:solidFill>
                <a:srgbClr val="000000"/>
              </a:solidFill>
              <a:cs typeface="Times" charset="0"/>
              <a:sym typeface="Times" charset="0"/>
            </a:endParaRPr>
          </a:p>
          <a:p>
            <a:pPr marL="285723" indent="-285723">
              <a:buFont typeface="Arial"/>
              <a:buChar char="•"/>
            </a:pPr>
            <a:r>
              <a:rPr lang="en-US" sz="1800" dirty="0">
                <a:solidFill>
                  <a:srgbClr val="000000"/>
                </a:solidFill>
                <a:cs typeface="Times" charset="0"/>
                <a:sym typeface="Times" charset="0"/>
              </a:rPr>
              <a:t>Behavioral Theory of Children is limited in </a:t>
            </a:r>
          </a:p>
          <a:p>
            <a:r>
              <a:rPr lang="en-US" sz="1800" dirty="0">
                <a:solidFill>
                  <a:srgbClr val="000000"/>
                </a:solidFill>
                <a:cs typeface="Times" charset="0"/>
                <a:sym typeface="Times" charset="0"/>
              </a:rPr>
              <a:t>      Emergency Scenarios. </a:t>
            </a:r>
          </a:p>
          <a:p>
            <a:pPr marL="285723" indent="-285723">
              <a:buFont typeface="Arial"/>
              <a:buChar char="•"/>
            </a:pPr>
            <a:r>
              <a:rPr lang="en-US" sz="1800" dirty="0">
                <a:solidFill>
                  <a:srgbClr val="000000"/>
                </a:solidFill>
                <a:cs typeface="Times" charset="0"/>
                <a:sym typeface="Times" charset="0"/>
              </a:rPr>
              <a:t>Studies in organisations that have structured</a:t>
            </a:r>
          </a:p>
          <a:p>
            <a:r>
              <a:rPr lang="en-US" sz="1800" dirty="0">
                <a:solidFill>
                  <a:srgbClr val="000000"/>
                </a:solidFill>
                <a:cs typeface="Times" charset="0"/>
                <a:sym typeface="Times" charset="0"/>
              </a:rPr>
              <a:t>      Evacuation drills and procedures need </a:t>
            </a:r>
          </a:p>
          <a:p>
            <a:r>
              <a:rPr lang="en-US" sz="1800" dirty="0">
                <a:solidFill>
                  <a:srgbClr val="000000"/>
                </a:solidFill>
                <a:cs typeface="Times" charset="0"/>
                <a:sym typeface="Times" charset="0"/>
              </a:rPr>
              <a:t>      to be studied and adapted. </a:t>
            </a:r>
          </a:p>
          <a:p>
            <a:endParaRPr lang="en-US" sz="1800" dirty="0">
              <a:solidFill>
                <a:srgbClr val="000000"/>
              </a:solidFill>
              <a:cs typeface="Times" charset="0"/>
              <a:sym typeface="Times" charset="0"/>
            </a:endParaRPr>
          </a:p>
          <a:p>
            <a:endParaRPr lang="en-US" b="1" dirty="0">
              <a:solidFill>
                <a:srgbClr val="000000"/>
              </a:solidFill>
              <a:cs typeface="Goudy Old Style" charset="0"/>
              <a:sym typeface="Goudy Old Style" charset="0"/>
            </a:endParaRPr>
          </a:p>
          <a:p>
            <a:endParaRPr lang="en-US" dirty="0"/>
          </a:p>
        </p:txBody>
      </p:sp>
    </p:spTree>
    <p:extLst>
      <p:ext uri="{BB962C8B-B14F-4D97-AF65-F5344CB8AC3E}">
        <p14:creationId xmlns:p14="http://schemas.microsoft.com/office/powerpoint/2010/main" val="40611053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4708" y="1759608"/>
            <a:ext cx="8343332" cy="5000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 Placeholder 1"/>
          <p:cNvSpPr>
            <a:spLocks noGrp="1"/>
          </p:cNvSpPr>
          <p:nvPr>
            <p:ph type="body" sz="quarter" idx="10"/>
          </p:nvPr>
        </p:nvSpPr>
        <p:spPr/>
        <p:txBody>
          <a:bodyPr/>
          <a:lstStyle/>
          <a:p>
            <a:r>
              <a:rPr lang="en-US" dirty="0" smtClean="0"/>
              <a:t>	HOW </a:t>
            </a:r>
            <a:r>
              <a:rPr lang="en-US" dirty="0"/>
              <a:t>TO ASSESS THE SAFE 	EVACUATION OF CHILDREN</a:t>
            </a:r>
          </a:p>
        </p:txBody>
      </p:sp>
      <p:sp>
        <p:nvSpPr>
          <p:cNvPr id="3" name="Content Placeholder 2"/>
          <p:cNvSpPr>
            <a:spLocks noGrp="1"/>
          </p:cNvSpPr>
          <p:nvPr>
            <p:ph idx="1"/>
          </p:nvPr>
        </p:nvSpPr>
        <p:spPr/>
        <p:txBody>
          <a:bodyPr/>
          <a:lstStyle/>
          <a:p>
            <a:r>
              <a:rPr lang="en-US" b="1" dirty="0">
                <a:cs typeface="Bodoni SvtyTwo SC ITC TT-Book" charset="0"/>
                <a:sym typeface="Bodoni SvtyTwo SC ITC TT-Book" charset="0"/>
              </a:rPr>
              <a:t>The Evacuation Stages Being Considered</a:t>
            </a:r>
          </a:p>
          <a:p>
            <a:r>
              <a:rPr lang="en-US" b="1" dirty="0" smtClean="0">
                <a:cs typeface="Goudy Old Style" charset="0"/>
              </a:rPr>
              <a:t>ASET and RSET</a:t>
            </a:r>
          </a:p>
          <a:p>
            <a:r>
              <a:rPr lang="en-US" b="1" dirty="0" smtClean="0">
                <a:cs typeface="Goudy Old Style" charset="0"/>
              </a:rPr>
              <a:t>TIMELINES</a:t>
            </a:r>
            <a:endParaRPr lang="en-US" b="1" dirty="0">
              <a:cs typeface="Goudy Old Style" charset="0"/>
            </a:endParaRPr>
          </a:p>
        </p:txBody>
      </p:sp>
    </p:spTree>
    <p:extLst>
      <p:ext uri="{BB962C8B-B14F-4D97-AF65-F5344CB8AC3E}">
        <p14:creationId xmlns:p14="http://schemas.microsoft.com/office/powerpoint/2010/main" val="3227508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	HOW TO ASSESS THE SAFE 	EVACUATION OF CHILDREN</a:t>
            </a:r>
          </a:p>
          <a:p>
            <a:endParaRPr lang="en-US" dirty="0"/>
          </a:p>
        </p:txBody>
      </p:sp>
      <p:sp>
        <p:nvSpPr>
          <p:cNvPr id="3" name="Content Placeholder 2"/>
          <p:cNvSpPr>
            <a:spLocks noGrp="1"/>
          </p:cNvSpPr>
          <p:nvPr>
            <p:ph idx="1"/>
          </p:nvPr>
        </p:nvSpPr>
        <p:spPr>
          <a:xfrm>
            <a:off x="55563" y="1582310"/>
            <a:ext cx="7369238" cy="5208104"/>
          </a:xfrm>
        </p:spPr>
        <p:txBody>
          <a:bodyPr/>
          <a:lstStyle/>
          <a:p>
            <a:pPr marL="476205" indent="-476205" defTabSz="238102">
              <a:lnSpc>
                <a:spcPct val="100000"/>
              </a:lnSpc>
              <a:spcBef>
                <a:spcPts val="900"/>
              </a:spcBef>
              <a:buFont typeface="Arial"/>
              <a:buChar char="•"/>
            </a:pPr>
            <a:r>
              <a:rPr lang="en-US" sz="2400" dirty="0"/>
              <a:t>Child development is in stages and is not consistent with adult norms</a:t>
            </a:r>
          </a:p>
          <a:p>
            <a:pPr marL="476205" indent="-476205" defTabSz="238102">
              <a:lnSpc>
                <a:spcPct val="100000"/>
              </a:lnSpc>
              <a:spcBef>
                <a:spcPts val="900"/>
              </a:spcBef>
              <a:buFont typeface="Arial"/>
              <a:buChar char="•"/>
            </a:pPr>
            <a:r>
              <a:rPr lang="en-US" sz="2400" dirty="0"/>
              <a:t>Those infant years where the cognitive and physical capacity to behave and react to emergency and fires are not developed. This is from the NFPA study and development of their fire safety education programs, not considered in the Australian National Quality Framework (NQF) programs</a:t>
            </a:r>
          </a:p>
          <a:p>
            <a:pPr marL="476205" indent="-476205" defTabSz="238102">
              <a:lnSpc>
                <a:spcPct val="100000"/>
              </a:lnSpc>
              <a:spcBef>
                <a:spcPts val="900"/>
              </a:spcBef>
              <a:buFont typeface="Arial"/>
              <a:buChar char="•"/>
            </a:pPr>
            <a:r>
              <a:rPr lang="en-US" sz="2400" dirty="0"/>
              <a:t> Staff ratios in proportion to these development stages to assist in egress is vital</a:t>
            </a:r>
          </a:p>
          <a:p>
            <a:pPr marL="476205" indent="-476205" defTabSz="238102">
              <a:lnSpc>
                <a:spcPct val="100000"/>
              </a:lnSpc>
              <a:spcBef>
                <a:spcPts val="900"/>
              </a:spcBef>
              <a:buFont typeface="Arial"/>
              <a:buChar char="•"/>
            </a:pPr>
            <a:r>
              <a:rPr lang="en-US" sz="2400" dirty="0"/>
              <a:t>If the parent is in the same building, the interactions in an emergency are to return to the care facility </a:t>
            </a:r>
          </a:p>
          <a:p>
            <a:endParaRPr lang="en-US" sz="2400"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9039" y="1570591"/>
            <a:ext cx="4400843" cy="5095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38619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	STUDY </a:t>
            </a:r>
            <a:r>
              <a:rPr lang="en-US" dirty="0"/>
              <a:t>OF CHILD BEHAVIOUR</a:t>
            </a:r>
          </a:p>
        </p:txBody>
      </p:sp>
      <p:sp>
        <p:nvSpPr>
          <p:cNvPr id="3" name="Content Placeholder 2"/>
          <p:cNvSpPr>
            <a:spLocks noGrp="1"/>
          </p:cNvSpPr>
          <p:nvPr>
            <p:ph idx="1"/>
          </p:nvPr>
        </p:nvSpPr>
        <p:spPr/>
        <p:txBody>
          <a:bodyPr/>
          <a:lstStyle/>
          <a:p>
            <a:r>
              <a:rPr lang="en-US" b="1" dirty="0">
                <a:solidFill>
                  <a:srgbClr val="000000"/>
                </a:solidFill>
                <a:latin typeface="Calibri" charset="0"/>
                <a:cs typeface="Calibri" charset="0"/>
                <a:sym typeface="Calibri" charset="0"/>
              </a:rPr>
              <a:t>Child </a:t>
            </a:r>
            <a:r>
              <a:rPr lang="en-US" b="1" dirty="0" smtClean="0">
                <a:solidFill>
                  <a:srgbClr val="000000"/>
                </a:solidFill>
                <a:latin typeface="Calibri" charset="0"/>
                <a:cs typeface="Calibri" charset="0"/>
                <a:sym typeface="Calibri" charset="0"/>
              </a:rPr>
              <a:t>Development</a:t>
            </a:r>
          </a:p>
          <a:p>
            <a:r>
              <a:rPr lang="en-US" b="1" dirty="0" smtClean="0">
                <a:solidFill>
                  <a:srgbClr val="000000"/>
                </a:solidFill>
                <a:latin typeface="Calibri" charset="0"/>
                <a:cs typeface="Calibri" charset="0"/>
                <a:sym typeface="Calibri" charset="0"/>
              </a:rPr>
              <a:t>Guide </a:t>
            </a:r>
            <a:r>
              <a:rPr lang="en-US" b="1" dirty="0">
                <a:solidFill>
                  <a:srgbClr val="000000"/>
                </a:solidFill>
                <a:latin typeface="Calibri" charset="0"/>
                <a:cs typeface="Calibri" charset="0"/>
                <a:sym typeface="Calibri" charset="0"/>
              </a:rPr>
              <a:t>by Piaget and </a:t>
            </a:r>
            <a:endParaRPr lang="en-US" b="1" dirty="0" smtClean="0">
              <a:solidFill>
                <a:srgbClr val="000000"/>
              </a:solidFill>
              <a:latin typeface="Calibri" charset="0"/>
              <a:cs typeface="Calibri" charset="0"/>
              <a:sym typeface="Calibri" charset="0"/>
            </a:endParaRPr>
          </a:p>
          <a:p>
            <a:r>
              <a:rPr lang="en-US" b="1" dirty="0" smtClean="0">
                <a:solidFill>
                  <a:srgbClr val="000000"/>
                </a:solidFill>
                <a:latin typeface="Calibri" charset="0"/>
                <a:cs typeface="Calibri" charset="0"/>
                <a:sym typeface="Calibri" charset="0"/>
              </a:rPr>
              <a:t>Learning </a:t>
            </a:r>
            <a:r>
              <a:rPr lang="en-US" b="1" dirty="0">
                <a:solidFill>
                  <a:srgbClr val="000000"/>
                </a:solidFill>
                <a:latin typeface="Calibri" charset="0"/>
                <a:cs typeface="Calibri" charset="0"/>
                <a:sym typeface="Calibri" charset="0"/>
              </a:rPr>
              <a:t>Safety</a:t>
            </a:r>
          </a:p>
          <a:p>
            <a:endParaRPr lang="en-US" dirty="0"/>
          </a:p>
        </p:txBody>
      </p:sp>
      <p:pic>
        <p:nvPicPr>
          <p:cNvPr id="4" name="Picture 3" descr="pasted-image.pdf"/>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675767" y="1473641"/>
            <a:ext cx="8516235" cy="5384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1914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BUILDING AND FIRE </a:t>
            </a:r>
            <a:r>
              <a:rPr lang="en-US" dirty="0"/>
              <a:t>SAFETY HAZARDS</a:t>
            </a:r>
          </a:p>
        </p:txBody>
      </p:sp>
      <p:sp>
        <p:nvSpPr>
          <p:cNvPr id="3" name="Content Placeholder 2"/>
          <p:cNvSpPr>
            <a:spLocks noGrp="1"/>
          </p:cNvSpPr>
          <p:nvPr>
            <p:ph idx="1"/>
          </p:nvPr>
        </p:nvSpPr>
        <p:spPr>
          <a:xfrm>
            <a:off x="1" y="1423567"/>
            <a:ext cx="12070176" cy="5208104"/>
          </a:xfrm>
        </p:spPr>
        <p:txBody>
          <a:bodyPr/>
          <a:lstStyle/>
          <a:p>
            <a:pPr marL="457157" indent="-457157">
              <a:spcBef>
                <a:spcPts val="400"/>
              </a:spcBef>
              <a:buFont typeface="Arial"/>
              <a:buChar char="•"/>
            </a:pPr>
            <a:r>
              <a:rPr lang="en-US" sz="2600" dirty="0"/>
              <a:t>Children have to be locked in and monitored by staff to prevent the </a:t>
            </a:r>
            <a:r>
              <a:rPr lang="ja-JP" altLang="en-US" sz="2600" dirty="0">
                <a:latin typeface="Arial"/>
              </a:rPr>
              <a:t>“</a:t>
            </a:r>
            <a:r>
              <a:rPr lang="en-US" sz="2600" dirty="0"/>
              <a:t>escape artist</a:t>
            </a:r>
            <a:r>
              <a:rPr lang="ja-JP" altLang="en-US" sz="2600" dirty="0">
                <a:latin typeface="Arial"/>
              </a:rPr>
              <a:t>”</a:t>
            </a:r>
            <a:r>
              <a:rPr lang="en-US" altLang="ja-JP" sz="2600" dirty="0"/>
              <a:t>. T</a:t>
            </a:r>
            <a:r>
              <a:rPr lang="en-US" sz="2600" dirty="0"/>
              <a:t>heir environment is also one of stimulus and play. This is similar to dementia in an aged care facility. </a:t>
            </a:r>
          </a:p>
          <a:p>
            <a:pPr marL="457157" indent="-457157">
              <a:spcBef>
                <a:spcPts val="400"/>
              </a:spcBef>
              <a:buFont typeface="Arial"/>
              <a:buChar char="•"/>
            </a:pPr>
            <a:r>
              <a:rPr lang="en-US" sz="2600" dirty="0"/>
              <a:t>The rooms contain a mix of plastic toys, paper and art materials, small wooden and plastic furniture, carpets and soft padding. Fire loads are scattered. </a:t>
            </a:r>
          </a:p>
          <a:p>
            <a:pPr marL="457157" indent="-457157">
              <a:spcBef>
                <a:spcPts val="400"/>
              </a:spcBef>
              <a:buFont typeface="Arial"/>
              <a:buChar char="•"/>
            </a:pPr>
            <a:r>
              <a:rPr lang="en-US" sz="2600" dirty="0"/>
              <a:t>Flammable liquids maybe in cleaning areas, there are offices and infant rooms have beds, cots, pillows and blankets. Sleeping is one of the activities to be addressed. </a:t>
            </a:r>
          </a:p>
          <a:p>
            <a:pPr marL="457157" indent="-457157">
              <a:spcBef>
                <a:spcPts val="400"/>
              </a:spcBef>
              <a:buFont typeface="Arial"/>
              <a:buChar char="•"/>
            </a:pPr>
            <a:r>
              <a:rPr lang="en-US" sz="2600" dirty="0"/>
              <a:t>Facilities and rooms will have heating and cooling equipment, lighting and displays for pets like fish, reptiles, TV</a:t>
            </a:r>
            <a:r>
              <a:rPr lang="ja-JP" altLang="en-US" sz="2600" dirty="0">
                <a:latin typeface="Arial"/>
              </a:rPr>
              <a:t>’</a:t>
            </a:r>
            <a:r>
              <a:rPr lang="en-US" sz="2600" dirty="0"/>
              <a:t>s IPADS, and video players. Electrical appliances. </a:t>
            </a:r>
          </a:p>
          <a:p>
            <a:pPr marL="457157" indent="-457157">
              <a:spcBef>
                <a:spcPts val="400"/>
              </a:spcBef>
              <a:buFont typeface="Arial"/>
              <a:buChar char="•"/>
            </a:pPr>
            <a:r>
              <a:rPr lang="en-US" sz="2600" dirty="0"/>
              <a:t>Clothing is often seasonally based, with minimum clothing, no shoes often. This impacts on comfort once outside and on the street below. This affects responses. </a:t>
            </a:r>
          </a:p>
          <a:p>
            <a:pPr marL="457157" indent="-457157">
              <a:lnSpc>
                <a:spcPct val="100000"/>
              </a:lnSpc>
              <a:spcBef>
                <a:spcPts val="400"/>
              </a:spcBef>
              <a:buFont typeface="Arial"/>
              <a:buChar char="•"/>
            </a:pPr>
            <a:r>
              <a:rPr lang="en-US" sz="2600" dirty="0"/>
              <a:t>Fire loads are of domestic proportions, offices for small people, so referenced guidelines propose 600 MJ/m</a:t>
            </a:r>
            <a:r>
              <a:rPr lang="en-US" sz="2600" baseline="30000" dirty="0"/>
              <a:t>2</a:t>
            </a:r>
            <a:r>
              <a:rPr lang="en-US" sz="2600" dirty="0"/>
              <a:t>   </a:t>
            </a:r>
            <a:r>
              <a:rPr lang="en-US" sz="1200" dirty="0"/>
              <a:t>REF: THE NATIONAL BUILDING CODE OF FINLAND </a:t>
            </a:r>
          </a:p>
          <a:p>
            <a:endParaRPr lang="en-US" sz="2600" dirty="0"/>
          </a:p>
        </p:txBody>
      </p:sp>
    </p:spTree>
    <p:extLst>
      <p:ext uri="{BB962C8B-B14F-4D97-AF65-F5344CB8AC3E}">
        <p14:creationId xmlns:p14="http://schemas.microsoft.com/office/powerpoint/2010/main" val="10925084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3" y="230588"/>
            <a:ext cx="9176591" cy="1121134"/>
          </a:xfrm>
        </p:spPr>
        <p:txBody>
          <a:bodyPr/>
          <a:lstStyle/>
          <a:p>
            <a:r>
              <a:rPr lang="en-US" dirty="0" smtClean="0"/>
              <a:t>  FIRE </a:t>
            </a:r>
            <a:r>
              <a:rPr lang="en-US" dirty="0"/>
              <a:t>EGRESS </a:t>
            </a:r>
            <a:r>
              <a:rPr lang="en-US" dirty="0" smtClean="0"/>
              <a:t>CONSIDERATIONS AND DATA</a:t>
            </a:r>
            <a:endParaRPr lang="en-US" dirty="0"/>
          </a:p>
        </p:txBody>
      </p:sp>
      <p:sp>
        <p:nvSpPr>
          <p:cNvPr id="3" name="Content Placeholder 2"/>
          <p:cNvSpPr>
            <a:spLocks noGrp="1"/>
          </p:cNvSpPr>
          <p:nvPr>
            <p:ph idx="1"/>
          </p:nvPr>
        </p:nvSpPr>
        <p:spPr/>
        <p:txBody>
          <a:bodyPr/>
          <a:lstStyle/>
          <a:p>
            <a:pPr marL="342868" indent="-342868">
              <a:buFont typeface="Arial"/>
              <a:buChar char="•"/>
            </a:pPr>
            <a:r>
              <a:rPr lang="en-US" sz="2500" dirty="0"/>
              <a:t>Human child </a:t>
            </a:r>
            <a:r>
              <a:rPr lang="en-US" sz="2500" dirty="0" err="1"/>
              <a:t>behaviour</a:t>
            </a:r>
            <a:r>
              <a:rPr lang="en-US" sz="2500" dirty="0"/>
              <a:t> in fire is not adequately supported by the data available and this should be understood before interrogating the data-sets presented </a:t>
            </a:r>
          </a:p>
          <a:p>
            <a:pPr marL="342868" indent="-342868">
              <a:buFont typeface="Arial"/>
              <a:buChar char="•"/>
            </a:pPr>
            <a:r>
              <a:rPr lang="en-US" sz="2500" dirty="0"/>
              <a:t>Data can be obtained using a variety of research methods and data collection techniques</a:t>
            </a:r>
          </a:p>
          <a:p>
            <a:pPr marL="342868" indent="-342868">
              <a:buFont typeface="Arial"/>
              <a:buChar char="•"/>
            </a:pPr>
            <a:r>
              <a:rPr lang="en-US" sz="2500" dirty="0"/>
              <a:t>The reliability of the results, validity to the correctness of the study findings is subjective to location. Data from Japan will be less useful in Australia as the cultural and education processes are different. </a:t>
            </a:r>
          </a:p>
          <a:p>
            <a:pPr marL="342868" indent="-342868">
              <a:buFont typeface="Arial"/>
              <a:buChar char="•"/>
            </a:pPr>
            <a:r>
              <a:rPr lang="en-US" sz="2500" dirty="0"/>
              <a:t>Field investigations (drills, etc.). These may be announced or unannounced. Depending on the nature of the experiment, the population involved may have some forewarning of the event, may not be exposed to deteriorating environmental conditions, and/or may become aware that the event is not real. All of these may influence the external validity of the results produced. </a:t>
            </a:r>
          </a:p>
          <a:p>
            <a:pPr marL="342868" indent="-342868">
              <a:buFont typeface="Arial"/>
              <a:buChar char="•"/>
            </a:pPr>
            <a:r>
              <a:rPr lang="en-US" sz="2500" dirty="0"/>
              <a:t>We present field test trials from local drills in Brisbane</a:t>
            </a:r>
          </a:p>
          <a:p>
            <a:endParaRPr lang="en-US" sz="2500" dirty="0"/>
          </a:p>
        </p:txBody>
      </p:sp>
    </p:spTree>
    <p:extLst>
      <p:ext uri="{BB962C8B-B14F-4D97-AF65-F5344CB8AC3E}">
        <p14:creationId xmlns:p14="http://schemas.microsoft.com/office/powerpoint/2010/main" val="36754609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    FIRE EGRESS DATA - REVIEW</a:t>
            </a:r>
            <a:endParaRPr lang="en-US" dirty="0"/>
          </a:p>
        </p:txBody>
      </p:sp>
      <p:sp>
        <p:nvSpPr>
          <p:cNvPr id="3" name="Content Placeholder 2"/>
          <p:cNvSpPr>
            <a:spLocks noGrp="1"/>
          </p:cNvSpPr>
          <p:nvPr>
            <p:ph idx="1"/>
          </p:nvPr>
        </p:nvSpPr>
        <p:spPr/>
        <p:txBody>
          <a:bodyPr/>
          <a:lstStyle/>
          <a:p>
            <a:r>
              <a:rPr lang="en-US" sz="2400" dirty="0">
                <a:solidFill>
                  <a:srgbClr val="000000"/>
                </a:solidFill>
              </a:rPr>
              <a:t>Drill of local Child Care Facility: </a:t>
            </a:r>
          </a:p>
          <a:p>
            <a:r>
              <a:rPr lang="en-US" sz="2400" dirty="0">
                <a:solidFill>
                  <a:srgbClr val="000000"/>
                </a:solidFill>
              </a:rPr>
              <a:t>Assessed by Observation, Fixed Camera, </a:t>
            </a:r>
            <a:r>
              <a:rPr lang="en-US" sz="2400" b="1" dirty="0">
                <a:solidFill>
                  <a:srgbClr val="000000"/>
                </a:solidFill>
                <a:latin typeface="Goudy Old Style" charset="0"/>
                <a:cs typeface="Goudy Old Style" charset="0"/>
                <a:sym typeface="Goudy Old Style" charset="0"/>
              </a:rPr>
              <a:t>2 </a:t>
            </a:r>
            <a:r>
              <a:rPr lang="en-US" sz="2400" dirty="0">
                <a:solidFill>
                  <a:srgbClr val="000000"/>
                </a:solidFill>
              </a:rPr>
              <a:t>Roving Cameras and Participants</a:t>
            </a:r>
          </a:p>
          <a:p>
            <a:r>
              <a:rPr lang="en-US" sz="2400" dirty="0">
                <a:solidFill>
                  <a:srgbClr val="000000"/>
                </a:solidFill>
              </a:rPr>
              <a:t>Pre-movement times in this case are skewed to shorter than normal </a:t>
            </a:r>
            <a:r>
              <a:rPr lang="en-US" sz="2400" dirty="0" err="1">
                <a:solidFill>
                  <a:srgbClr val="000000"/>
                </a:solidFill>
              </a:rPr>
              <a:t>Stnd</a:t>
            </a:r>
            <a:r>
              <a:rPr lang="en-US" sz="2400" dirty="0">
                <a:solidFill>
                  <a:srgbClr val="000000"/>
                </a:solidFill>
              </a:rPr>
              <a:t> Deviations. </a:t>
            </a:r>
          </a:p>
          <a:p>
            <a:r>
              <a:rPr lang="en-US" sz="2400" dirty="0">
                <a:solidFill>
                  <a:srgbClr val="000000"/>
                </a:solidFill>
              </a:rPr>
              <a:t>These are dealt with on separate observations and staffing levels.</a:t>
            </a:r>
          </a:p>
          <a:p>
            <a:r>
              <a:rPr lang="en-US" sz="2400" dirty="0">
                <a:solidFill>
                  <a:srgbClr val="000000"/>
                </a:solidFill>
              </a:rPr>
              <a:t>Result Summary:</a:t>
            </a:r>
          </a:p>
          <a:p>
            <a:pPr marL="1371470" lvl="2" indent="-482554">
              <a:spcBef>
                <a:spcPts val="1000"/>
              </a:spcBef>
            </a:pPr>
            <a:r>
              <a:rPr lang="en-US" sz="2000" b="1" dirty="0">
                <a:solidFill>
                  <a:srgbClr val="000000"/>
                </a:solidFill>
                <a:latin typeface="Arial"/>
                <a:ea typeface="ＭＳ Ｐゴシック" charset="0"/>
                <a:cs typeface="Arial"/>
                <a:sym typeface="Goudy Old Style" charset="0"/>
              </a:rPr>
              <a:t>Speed of Child Down a Stair  0.10 - 0.12 m/sec (Age group 12-22 months)</a:t>
            </a:r>
          </a:p>
          <a:p>
            <a:pPr marL="1371470" lvl="2" indent="-482554">
              <a:spcBef>
                <a:spcPts val="1000"/>
              </a:spcBef>
            </a:pPr>
            <a:r>
              <a:rPr lang="en-US" sz="2000" b="1" dirty="0">
                <a:solidFill>
                  <a:srgbClr val="000000"/>
                </a:solidFill>
                <a:latin typeface="Arial"/>
                <a:ea typeface="ＭＳ Ｐゴシック" charset="0"/>
                <a:cs typeface="Arial"/>
                <a:sym typeface="Goudy Old Style" charset="0"/>
              </a:rPr>
              <a:t>Flight 2.95m High with 17 stairs, 175mm rise</a:t>
            </a:r>
          </a:p>
          <a:p>
            <a:pPr marL="1371470" lvl="2" indent="-482554">
              <a:spcBef>
                <a:spcPts val="1000"/>
              </a:spcBef>
            </a:pPr>
            <a:r>
              <a:rPr lang="en-US" sz="2000" b="1" dirty="0">
                <a:solidFill>
                  <a:srgbClr val="000000"/>
                </a:solidFill>
                <a:latin typeface="Arial"/>
                <a:ea typeface="ＭＳ Ｐゴシック" charset="0"/>
                <a:cs typeface="Arial"/>
                <a:sym typeface="Goudy Old Style" charset="0"/>
              </a:rPr>
              <a:t>4 Staff on the 1 flight with 8 children maximum</a:t>
            </a:r>
          </a:p>
          <a:p>
            <a:pPr marL="1371470" lvl="2" indent="-482554">
              <a:spcBef>
                <a:spcPts val="1000"/>
              </a:spcBef>
            </a:pPr>
            <a:r>
              <a:rPr lang="en-US" sz="2000" b="1" dirty="0">
                <a:solidFill>
                  <a:srgbClr val="000000"/>
                </a:solidFill>
                <a:latin typeface="Arial"/>
                <a:ea typeface="ＭＳ Ｐゴシック" charset="0"/>
                <a:cs typeface="Arial"/>
                <a:sym typeface="Goudy Old Style" charset="0"/>
              </a:rPr>
              <a:t>Time for 1 child per flight was 25.8 sec  (26 -29 sec)</a:t>
            </a:r>
          </a:p>
          <a:p>
            <a:pPr marL="1371470" lvl="2" indent="-482554">
              <a:spcBef>
                <a:spcPts val="1000"/>
              </a:spcBef>
            </a:pPr>
            <a:r>
              <a:rPr lang="en-US" sz="2000" b="1" dirty="0">
                <a:solidFill>
                  <a:srgbClr val="000000"/>
                </a:solidFill>
                <a:latin typeface="Arial"/>
                <a:ea typeface="ＭＳ Ｐゴシック" charset="0"/>
                <a:cs typeface="Arial"/>
                <a:sym typeface="Goudy Old Style" charset="0"/>
              </a:rPr>
              <a:t>Stair was not able to pass more occupants, blocked to others</a:t>
            </a:r>
          </a:p>
          <a:p>
            <a:pPr marL="1371470" lvl="2" indent="-482554">
              <a:spcBef>
                <a:spcPts val="1000"/>
              </a:spcBef>
            </a:pPr>
            <a:r>
              <a:rPr lang="en-US" sz="2000" b="1" dirty="0">
                <a:solidFill>
                  <a:srgbClr val="000000"/>
                </a:solidFill>
                <a:latin typeface="Arial"/>
                <a:ea typeface="ＭＳ Ｐゴシック" charset="0"/>
                <a:cs typeface="Arial"/>
                <a:sym typeface="Goudy Old Style" charset="0"/>
              </a:rPr>
              <a:t>Total First Floor evacuation time 2:25 seconds (18 &lt;2yrs +6 adults down 1 stair)</a:t>
            </a:r>
          </a:p>
          <a:p>
            <a:pPr marL="1371470" lvl="2" indent="-482554">
              <a:spcBef>
                <a:spcPts val="1000"/>
              </a:spcBef>
            </a:pPr>
            <a:r>
              <a:rPr lang="en-US" sz="2000" b="1" dirty="0">
                <a:solidFill>
                  <a:srgbClr val="000000"/>
                </a:solidFill>
                <a:latin typeface="Arial"/>
                <a:ea typeface="ＭＳ Ｐゴシック" charset="0"/>
                <a:cs typeface="Arial"/>
                <a:sym typeface="Goudy Old Style" charset="0"/>
              </a:rPr>
              <a:t>Total Third Floor evacuation time  2:38 seconds (76 &gt;2 + 8 adults down 1 ramp)</a:t>
            </a:r>
          </a:p>
          <a:p>
            <a:endParaRPr lang="en-US" sz="2400" dirty="0"/>
          </a:p>
        </p:txBody>
      </p:sp>
    </p:spTree>
    <p:extLst>
      <p:ext uri="{BB962C8B-B14F-4D97-AF65-F5344CB8AC3E}">
        <p14:creationId xmlns:p14="http://schemas.microsoft.com/office/powerpoint/2010/main" val="7638397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3" y="230588"/>
            <a:ext cx="8932354" cy="1121134"/>
          </a:xfrm>
        </p:spPr>
        <p:txBody>
          <a:bodyPr/>
          <a:lstStyle/>
          <a:p>
            <a:r>
              <a:rPr lang="en-US" dirty="0"/>
              <a:t>FIRE EGRESS DATA </a:t>
            </a:r>
            <a:r>
              <a:rPr lang="en-US" dirty="0" smtClean="0"/>
              <a:t>– REVIEW FROM DRILL</a:t>
            </a:r>
            <a:endParaRPr lang="en-US" dirty="0"/>
          </a:p>
        </p:txBody>
      </p:sp>
      <p:pic>
        <p:nvPicPr>
          <p:cNvPr id="4" name="Picture Placeholder 3" descr="Child Care Stair - 1.jpg"/>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187" r="252"/>
          <a:stretch/>
        </p:blipFill>
        <p:spPr>
          <a:xfrm>
            <a:off x="170967" y="1536304"/>
            <a:ext cx="4200875" cy="4969564"/>
          </a:xfrm>
        </p:spPr>
      </p:pic>
      <p:pic>
        <p:nvPicPr>
          <p:cNvPr id="5" name="Picture 4"/>
          <p:cNvPicPr>
            <a:picLocks noChangeAspect="1"/>
          </p:cNvPicPr>
          <p:nvPr/>
        </p:nvPicPr>
        <p:blipFill>
          <a:blip r:embed="rId3"/>
          <a:stretch>
            <a:fillRect/>
          </a:stretch>
        </p:blipFill>
        <p:spPr>
          <a:xfrm>
            <a:off x="7076533" y="1514164"/>
            <a:ext cx="5008879" cy="4994297"/>
          </a:xfrm>
          <a:prstGeom prst="rect">
            <a:avLst/>
          </a:prstGeom>
        </p:spPr>
      </p:pic>
      <p:pic>
        <p:nvPicPr>
          <p:cNvPr id="6" name="Picture 5" descr="Exit Stair 1.tiff"/>
          <p:cNvPicPr>
            <a:picLocks noChangeAspect="1"/>
          </p:cNvPicPr>
          <p:nvPr/>
        </p:nvPicPr>
        <p:blipFill rotWithShape="1">
          <a:blip r:embed="rId4">
            <a:extLst>
              <a:ext uri="{28A0092B-C50C-407E-A947-70E740481C1C}">
                <a14:useLocalDpi xmlns:a14="http://schemas.microsoft.com/office/drawing/2010/main" val="0"/>
              </a:ext>
            </a:extLst>
          </a:blip>
          <a:srcRect l="10258" t="2315"/>
          <a:stretch/>
        </p:blipFill>
        <p:spPr>
          <a:xfrm>
            <a:off x="3815384" y="1538586"/>
            <a:ext cx="3730836" cy="4969875"/>
          </a:xfrm>
          <a:prstGeom prst="rect">
            <a:avLst/>
          </a:prstGeom>
        </p:spPr>
      </p:pic>
    </p:spTree>
    <p:extLst>
      <p:ext uri="{BB962C8B-B14F-4D97-AF65-F5344CB8AC3E}">
        <p14:creationId xmlns:p14="http://schemas.microsoft.com/office/powerpoint/2010/main" val="29283667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G_9026.MOV" descr="/Users/Steven/Documents/Ferm Engineering/Presentations/Child Evac/ChildCareAust/IMG_9026.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58162" y="3716986"/>
            <a:ext cx="5534918" cy="2333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58"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6959" y="361655"/>
            <a:ext cx="5713511" cy="316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59" name="IMG_7990.MOV" descr="/Users/Steven/Documents/Ferm Engineering/Presentations/Child Evac/ChildCareAust/IMG_7990.MOV">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1041799" y="531319"/>
            <a:ext cx="4226719" cy="5634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74427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059"/>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50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5059"/>
                </p:tgtEl>
              </p:cMediaNode>
            </p:video>
            <p:seq concurrent="1" nextAc="seek">
              <p:cTn id="11" restart="whenNotActive" fill="hold" evtFilter="cancelBubble" nodeType="interactiveSeq">
                <p:stCondLst>
                  <p:cond evt="onClick" delay="0">
                    <p:tgtEl>
                      <p:spTgt spid="45059"/>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5059"/>
                                        </p:tgtEl>
                                      </p:cBhvr>
                                    </p:cmd>
                                  </p:childTnLst>
                                </p:cTn>
                              </p:par>
                            </p:childTnLst>
                          </p:cTn>
                        </p:par>
                      </p:childTnLst>
                    </p:cTn>
                  </p:par>
                </p:childTnLst>
              </p:cTn>
              <p:nextCondLst>
                <p:cond evt="onClick" delay="0">
                  <p:tgtEl>
                    <p:spTgt spid="45059"/>
                  </p:tgtEl>
                </p:cond>
              </p:nextCondLst>
            </p:seq>
            <p:video>
              <p:cMediaNode vol="80000">
                <p:cTn id="16" fill="hold" display="0">
                  <p:stCondLst>
                    <p:cond delay="indefinite"/>
                  </p:stCondLst>
                </p:cTn>
                <p:tgtEl>
                  <p:spTgt spid="45057"/>
                </p:tgtEl>
              </p:cMediaNode>
            </p:video>
            <p:seq concurrent="1" nextAc="seek">
              <p:cTn id="17" restart="whenNotActive" fill="hold" evtFilter="cancelBubble" nodeType="interactiveSeq">
                <p:stCondLst>
                  <p:cond evt="onClick" delay="0">
                    <p:tgtEl>
                      <p:spTgt spid="4505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45057"/>
                                        </p:tgtEl>
                                      </p:cBhvr>
                                    </p:cmd>
                                  </p:childTnLst>
                                </p:cTn>
                              </p:par>
                            </p:childTnLst>
                          </p:cTn>
                        </p:par>
                      </p:childTnLst>
                    </p:cTn>
                  </p:par>
                </p:childTnLst>
              </p:cTn>
              <p:nextCondLst>
                <p:cond evt="onClick" delay="0">
                  <p:tgtEl>
                    <p:spTgt spid="4505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3" y="230588"/>
            <a:ext cx="8590784" cy="1121134"/>
          </a:xfrm>
        </p:spPr>
        <p:txBody>
          <a:bodyPr/>
          <a:lstStyle/>
          <a:p>
            <a:r>
              <a:rPr lang="en-AU" dirty="0" smtClean="0"/>
              <a:t>1    WHY </a:t>
            </a:r>
            <a:r>
              <a:rPr lang="en-AU" dirty="0"/>
              <a:t>WE ARE HAVING THIS </a:t>
            </a:r>
            <a:r>
              <a:rPr lang="en-AU" dirty="0" smtClean="0"/>
              <a:t>DISCUSSION</a:t>
            </a:r>
          </a:p>
          <a:p>
            <a:endParaRPr lang="en-AU" dirty="0"/>
          </a:p>
        </p:txBody>
      </p:sp>
      <p:sp>
        <p:nvSpPr>
          <p:cNvPr id="3" name="Content Placeholder 2"/>
          <p:cNvSpPr>
            <a:spLocks noGrp="1"/>
          </p:cNvSpPr>
          <p:nvPr>
            <p:ph idx="1"/>
          </p:nvPr>
        </p:nvSpPr>
        <p:spPr>
          <a:xfrm>
            <a:off x="47328" y="1484784"/>
            <a:ext cx="12070176" cy="5208104"/>
          </a:xfrm>
        </p:spPr>
        <p:txBody>
          <a:bodyPr/>
          <a:lstStyle/>
          <a:p>
            <a:pPr marL="457157" indent="-457157">
              <a:buFont typeface="Arial"/>
              <a:buChar char="•"/>
            </a:pPr>
            <a:r>
              <a:rPr lang="en-US" sz="2400" dirty="0"/>
              <a:t>The BCA was developed back in the 1980’s (FCRC) but had no studies on child evacuation in buildings over 2 or 3 </a:t>
            </a:r>
            <a:r>
              <a:rPr lang="en-US" sz="2400" dirty="0" err="1"/>
              <a:t>storeys</a:t>
            </a:r>
            <a:r>
              <a:rPr lang="en-US" sz="2400" dirty="0"/>
              <a:t>. So its time to update. </a:t>
            </a:r>
          </a:p>
          <a:p>
            <a:pPr marL="457157" indent="-457157">
              <a:buFont typeface="Arial"/>
              <a:buChar char="•"/>
            </a:pPr>
            <a:r>
              <a:rPr lang="en-US" sz="2400" dirty="0"/>
              <a:t>BCA had not foreseen this use at the time, but times have changed.</a:t>
            </a:r>
          </a:p>
          <a:p>
            <a:pPr marL="457157" indent="-457157">
              <a:buFont typeface="Arial"/>
              <a:buChar char="•"/>
            </a:pPr>
            <a:r>
              <a:rPr lang="en-US" sz="2400" dirty="0" err="1"/>
              <a:t>Qld</a:t>
            </a:r>
            <a:r>
              <a:rPr lang="en-US" sz="2400" dirty="0"/>
              <a:t> has 2889, NSW has 5396,  SA has 1168, Vic has 4164, WA has 1175, </a:t>
            </a:r>
            <a:r>
              <a:rPr lang="en-US" sz="2400" dirty="0" err="1"/>
              <a:t>Tas</a:t>
            </a:r>
            <a:r>
              <a:rPr lang="en-US" sz="2400" dirty="0"/>
              <a:t> has 235, NT has 222, ACT has 352 registered Child Care and Education facility providers. That’s 15,601 facilities and now growing into high rise facilities. They cater for nearly 1 million children.</a:t>
            </a:r>
          </a:p>
          <a:p>
            <a:pPr marL="457157" indent="-457157">
              <a:buFont typeface="Arial"/>
              <a:buChar char="•"/>
            </a:pPr>
            <a:r>
              <a:rPr lang="en-US" sz="2400" dirty="0"/>
              <a:t>International Building Codes (UK, US, ERU) have conditions for Children in the evacuation process. E.G. NFPA 101 child day care is simply Not Permitted in buildings over 4 levels unless sprinklered and provided with NFPA 101 class I, II fire rated construction methods. </a:t>
            </a:r>
          </a:p>
          <a:p>
            <a:pPr marL="457157" indent="-457157">
              <a:buFont typeface="Arial"/>
              <a:buChar char="•"/>
            </a:pPr>
            <a:r>
              <a:rPr lang="en-US" sz="2400" dirty="0"/>
              <a:t>The NCC has no </a:t>
            </a:r>
            <a:r>
              <a:rPr lang="en-US" sz="2400" dirty="0" err="1"/>
              <a:t>DtS</a:t>
            </a:r>
            <a:r>
              <a:rPr lang="en-US" sz="2400" dirty="0"/>
              <a:t> measures to safely allow children to evacuate from a high rise building by comparative International Standards. </a:t>
            </a:r>
            <a:r>
              <a:rPr lang="en-US" sz="2400" dirty="0" err="1"/>
              <a:t>DtS</a:t>
            </a:r>
            <a:r>
              <a:rPr lang="en-US" sz="2400" dirty="0"/>
              <a:t> is considered for ambulant adults, not infants. </a:t>
            </a:r>
          </a:p>
          <a:p>
            <a:pPr marL="457157" indent="-457157">
              <a:buFont typeface="Arial"/>
              <a:buChar char="•"/>
            </a:pPr>
            <a:r>
              <a:rPr lang="en-US" sz="2400" dirty="0"/>
              <a:t>Child Day Care and Aged Care in high rise is a recent development, so we need to adapt</a:t>
            </a:r>
          </a:p>
          <a:p>
            <a:pPr marL="457157" indent="-457157">
              <a:buFont typeface="Arial"/>
              <a:buChar char="•"/>
            </a:pPr>
            <a:r>
              <a:rPr lang="en-US" sz="2400" dirty="0"/>
              <a:t>City Plans do not factor in the real risks involved (i.e. Brisbane City Plan has 400% error)</a:t>
            </a:r>
            <a:endParaRPr lang="en-AU" sz="2400" dirty="0"/>
          </a:p>
        </p:txBody>
      </p:sp>
    </p:spTree>
    <p:extLst>
      <p:ext uri="{BB962C8B-B14F-4D97-AF65-F5344CB8AC3E}">
        <p14:creationId xmlns:p14="http://schemas.microsoft.com/office/powerpoint/2010/main" val="14535110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FIRE EGRESS DATA - REVIEW</a:t>
            </a:r>
          </a:p>
        </p:txBody>
      </p:sp>
      <p:sp>
        <p:nvSpPr>
          <p:cNvPr id="3" name="Content Placeholder 2"/>
          <p:cNvSpPr>
            <a:spLocks noGrp="1"/>
          </p:cNvSpPr>
          <p:nvPr>
            <p:ph idx="1"/>
          </p:nvPr>
        </p:nvSpPr>
        <p:spPr/>
        <p:txBody>
          <a:bodyPr/>
          <a:lstStyle/>
          <a:p>
            <a:pPr marL="342868" indent="-342868">
              <a:buFont typeface="Arial"/>
              <a:buChar char="•"/>
            </a:pPr>
            <a:r>
              <a:rPr lang="en-US" sz="2200" dirty="0">
                <a:solidFill>
                  <a:srgbClr val="000000"/>
                </a:solidFill>
              </a:rPr>
              <a:t>Of critical importance here is whether the staff were aware that it was a drill/experiment rather than a real incident. Staff were aware of the drill in this data sample. </a:t>
            </a:r>
          </a:p>
          <a:p>
            <a:pPr marL="342868" indent="-342868">
              <a:buFont typeface="Arial"/>
              <a:buChar char="•"/>
            </a:pPr>
            <a:r>
              <a:rPr lang="en-US" sz="2200" dirty="0">
                <a:solidFill>
                  <a:srgbClr val="000000"/>
                </a:solidFill>
              </a:rPr>
              <a:t>Pre-movement times in this case are skewed to shorter than normal </a:t>
            </a:r>
            <a:r>
              <a:rPr lang="en-US" sz="2200" dirty="0" err="1">
                <a:solidFill>
                  <a:srgbClr val="000000"/>
                </a:solidFill>
              </a:rPr>
              <a:t>Stnd</a:t>
            </a:r>
            <a:r>
              <a:rPr lang="en-US" sz="2200" dirty="0">
                <a:solidFill>
                  <a:srgbClr val="000000"/>
                </a:solidFill>
              </a:rPr>
              <a:t> Deviations. Children were not at sleep which occurs in the afternoons. </a:t>
            </a:r>
          </a:p>
          <a:p>
            <a:pPr marL="342868" indent="-342868">
              <a:buFont typeface="Arial"/>
              <a:buChar char="•"/>
            </a:pPr>
            <a:r>
              <a:rPr lang="en-US" sz="2200" dirty="0">
                <a:solidFill>
                  <a:srgbClr val="000000"/>
                </a:solidFill>
              </a:rPr>
              <a:t>Children were not at random locations in the area, they were in gathered locations which meant there was high densities in corridors and at the top of stairs, which was observed. </a:t>
            </a:r>
          </a:p>
          <a:p>
            <a:pPr marL="342868" indent="-342868">
              <a:buFont typeface="Arial"/>
              <a:buChar char="•"/>
            </a:pPr>
            <a:r>
              <a:rPr lang="en-US" sz="2200" dirty="0">
                <a:solidFill>
                  <a:srgbClr val="000000"/>
                </a:solidFill>
              </a:rPr>
              <a:t>Use of Cots to remove from the Ground floor was crucial in the fast responses to outside and reaching the assembly areas. These were city streets and footpaths, uneven and bitumen. </a:t>
            </a:r>
          </a:p>
          <a:p>
            <a:pPr marL="342868" indent="-342868">
              <a:buFont typeface="Arial"/>
              <a:buChar char="•"/>
            </a:pPr>
            <a:r>
              <a:rPr lang="en-US" sz="2200" dirty="0">
                <a:solidFill>
                  <a:srgbClr val="000000"/>
                </a:solidFill>
              </a:rPr>
              <a:t>Time for Total Evacuation were recorded at the exit ramp or stair deemed a safe space. NCC deems that the exit point. Travel time to the assembly areas was  + </a:t>
            </a:r>
            <a:r>
              <a:rPr lang="en-US" sz="2200" b="1" dirty="0">
                <a:solidFill>
                  <a:srgbClr val="000000"/>
                </a:solidFill>
                <a:latin typeface="Goudy Old Style" charset="0"/>
                <a:cs typeface="Goudy Old Style" charset="0"/>
                <a:sym typeface="Goudy Old Style" charset="0"/>
              </a:rPr>
              <a:t>2 </a:t>
            </a:r>
            <a:r>
              <a:rPr lang="en-US" sz="2200" dirty="0">
                <a:solidFill>
                  <a:srgbClr val="000000"/>
                </a:solidFill>
              </a:rPr>
              <a:t>minutes on average. </a:t>
            </a:r>
          </a:p>
          <a:p>
            <a:pPr marL="342868" indent="-342868">
              <a:buFont typeface="Arial"/>
              <a:buChar char="•"/>
            </a:pPr>
            <a:r>
              <a:rPr lang="en-US" sz="2200" dirty="0">
                <a:solidFill>
                  <a:srgbClr val="000000"/>
                </a:solidFill>
              </a:rPr>
              <a:t>In summer, these surfaces will reach </a:t>
            </a:r>
            <a:r>
              <a:rPr lang="en-US" sz="2200" b="1" dirty="0">
                <a:solidFill>
                  <a:srgbClr val="000000"/>
                </a:solidFill>
                <a:latin typeface="Goudy Old Style" charset="0"/>
                <a:cs typeface="Goudy Old Style" charset="0"/>
                <a:sym typeface="Goudy Old Style" charset="0"/>
              </a:rPr>
              <a:t>60</a:t>
            </a:r>
            <a:r>
              <a:rPr lang="en-US" sz="2200" dirty="0">
                <a:solidFill>
                  <a:srgbClr val="000000"/>
                </a:solidFill>
              </a:rPr>
              <a:t>C and burn small feet in seconds. Clothing play a part. Russian Kindergarten (2 levels) tests vary from 60 seconds in Summer to 450 seconds in winter, needed to dress the children to stay outdoors. </a:t>
            </a:r>
          </a:p>
          <a:p>
            <a:pPr marL="342868" indent="-342868">
              <a:buFont typeface="Arial"/>
              <a:buChar char="•"/>
            </a:pPr>
            <a:r>
              <a:rPr lang="en-US" sz="2200" dirty="0">
                <a:solidFill>
                  <a:srgbClr val="000000"/>
                </a:solidFill>
              </a:rPr>
              <a:t>Factors must be considered in the transport times from each element with and outside the building. </a:t>
            </a:r>
          </a:p>
          <a:p>
            <a:pPr marL="342868" indent="-342868">
              <a:buFont typeface="Arial"/>
              <a:buChar char="•"/>
            </a:pPr>
            <a:endParaRPr lang="en-US" sz="2200" dirty="0"/>
          </a:p>
        </p:txBody>
      </p:sp>
    </p:spTree>
    <p:extLst>
      <p:ext uri="{BB962C8B-B14F-4D97-AF65-F5344CB8AC3E}">
        <p14:creationId xmlns:p14="http://schemas.microsoft.com/office/powerpoint/2010/main" val="18511818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NYFloor11Stairwell.mov" descr="/Users/Steven/Documents/Ferm Engineering/Presentations/Child Evac/ChildCareAust/NYFloor11Stairwell.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332138" y="2303862"/>
            <a:ext cx="7526238" cy="3795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Content Placeholder 1"/>
          <p:cNvSpPr>
            <a:spLocks noGrp="1"/>
          </p:cNvSpPr>
          <p:nvPr>
            <p:ph idx="1"/>
          </p:nvPr>
        </p:nvSpPr>
        <p:spPr/>
        <p:txBody>
          <a:bodyPr/>
          <a:lstStyle/>
          <a:p>
            <a:r>
              <a:rPr lang="en-US" dirty="0" smtClean="0"/>
              <a:t>A Conventional Evacuation Model – does not cater for children </a:t>
            </a:r>
            <a:endParaRPr lang="en-US" dirty="0"/>
          </a:p>
        </p:txBody>
      </p:sp>
      <p:sp>
        <p:nvSpPr>
          <p:cNvPr id="3" name="Text Placeholder 2"/>
          <p:cNvSpPr>
            <a:spLocks noGrp="1"/>
          </p:cNvSpPr>
          <p:nvPr>
            <p:ph type="body" sz="quarter" idx="10"/>
          </p:nvPr>
        </p:nvSpPr>
        <p:spPr>
          <a:xfrm>
            <a:off x="55563" y="230588"/>
            <a:ext cx="8944566" cy="1121134"/>
          </a:xfrm>
        </p:spPr>
        <p:txBody>
          <a:bodyPr/>
          <a:lstStyle/>
          <a:p>
            <a:r>
              <a:rPr lang="en-US" dirty="0"/>
              <a:t>WHAT TO COMPARE WHEN MODELLING</a:t>
            </a:r>
          </a:p>
          <a:p>
            <a:endParaRPr lang="en-US" dirty="0"/>
          </a:p>
        </p:txBody>
      </p:sp>
    </p:spTree>
    <p:extLst>
      <p:ext uri="{BB962C8B-B14F-4D97-AF65-F5344CB8AC3E}">
        <p14:creationId xmlns:p14="http://schemas.microsoft.com/office/powerpoint/2010/main" val="2232084460"/>
      </p:ext>
    </p:extLst>
  </p:cSld>
  <p:clrMapOvr>
    <a:masterClrMapping/>
  </p:clrMapOvr>
  <p:transition xmlns:p14="http://schemas.microsoft.com/office/powerpoint/2010/main" spd="med" advClick="0" advTm="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00"/>
                                  </p:stCondLst>
                                  <p:childTnLst>
                                    <p:cmd type="call" cmd="playFrom(0.0)">
                                      <p:cBhvr>
                                        <p:cTn id="6" dur="1" fill="hold"/>
                                        <p:tgtEl>
                                          <p:spTgt spid="460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6081"/>
                </p:tgtEl>
              </p:cMediaNode>
            </p:video>
            <p:seq concurrent="1" nextAc="seek">
              <p:cTn id="8" restart="whenNotActive" fill="hold" evtFilter="cancelBubble" nodeType="interactiveSeq">
                <p:stCondLst>
                  <p:cond evt="onClick" delay="0">
                    <p:tgtEl>
                      <p:spTgt spid="4608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6081"/>
                                        </p:tgtEl>
                                      </p:cBhvr>
                                    </p:cmd>
                                  </p:childTnLst>
                                </p:cTn>
                              </p:par>
                            </p:childTnLst>
                          </p:cTn>
                        </p:par>
                      </p:childTnLst>
                    </p:cTn>
                  </p:par>
                </p:childTnLst>
              </p:cTn>
              <p:nextCondLst>
                <p:cond evt="onClick" delay="0">
                  <p:tgtEl>
                    <p:spTgt spid="4608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FIRE EGRESS DATA - REVIEW</a:t>
            </a:r>
            <a:endParaRPr lang="en-US" dirty="0"/>
          </a:p>
        </p:txBody>
      </p:sp>
      <p:sp>
        <p:nvSpPr>
          <p:cNvPr id="3" name="Content Placeholder 2"/>
          <p:cNvSpPr>
            <a:spLocks noGrp="1"/>
          </p:cNvSpPr>
          <p:nvPr>
            <p:ph idx="1"/>
          </p:nvPr>
        </p:nvSpPr>
        <p:spPr>
          <a:xfrm>
            <a:off x="55563" y="1582310"/>
            <a:ext cx="5757275" cy="5208104"/>
          </a:xfrm>
        </p:spPr>
        <p:txBody>
          <a:bodyPr/>
          <a:lstStyle/>
          <a:p>
            <a:r>
              <a:rPr lang="en-US" sz="2800" dirty="0"/>
              <a:t>Death from fire is a statistic that follows a trend. It is higher per 1000,000 persons in the elderly and children under 6. </a:t>
            </a:r>
            <a:endParaRPr lang="en-US" sz="2800" dirty="0"/>
          </a:p>
          <a:p>
            <a:r>
              <a:rPr lang="en-US" sz="2800" dirty="0"/>
              <a:t>A </a:t>
            </a:r>
            <a:r>
              <a:rPr lang="en-US" sz="2800" dirty="0"/>
              <a:t>report from Australian Institute of Health and Welfare in 2005 shows the trend. </a:t>
            </a:r>
            <a:r>
              <a:rPr lang="en-US" sz="2800" dirty="0"/>
              <a:t>See graph Figure 2.6.1. </a:t>
            </a:r>
          </a:p>
          <a:p>
            <a:r>
              <a:rPr lang="en-US" sz="2800" dirty="0"/>
              <a:t>Note the shape, children and aged care rise in similar proportions. </a:t>
            </a:r>
          </a:p>
          <a:p>
            <a:r>
              <a:rPr lang="en-US" sz="2800" dirty="0"/>
              <a:t>Many children in Australia die, in similar numbers to drowning. </a:t>
            </a:r>
          </a:p>
          <a:p>
            <a:endParaRPr lang="en-US" dirty="0"/>
          </a:p>
        </p:txBody>
      </p:sp>
      <p:pic>
        <p:nvPicPr>
          <p:cNvPr id="4" name="Picture 3" descr="Deaths Rate 2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355" y="1489741"/>
            <a:ext cx="6374582" cy="5236528"/>
          </a:xfrm>
          <a:prstGeom prst="rect">
            <a:avLst/>
          </a:prstGeom>
        </p:spPr>
      </p:pic>
    </p:spTree>
    <p:extLst>
      <p:ext uri="{BB962C8B-B14F-4D97-AF65-F5344CB8AC3E}">
        <p14:creationId xmlns:p14="http://schemas.microsoft.com/office/powerpoint/2010/main" val="26650424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3" y="230588"/>
            <a:ext cx="8675906" cy="1121134"/>
          </a:xfrm>
        </p:spPr>
        <p:txBody>
          <a:bodyPr/>
          <a:lstStyle/>
          <a:p>
            <a:r>
              <a:rPr lang="en-US" dirty="0"/>
              <a:t>FIRE EGRESS DATA - REVIEW</a:t>
            </a:r>
          </a:p>
        </p:txBody>
      </p:sp>
      <p:sp>
        <p:nvSpPr>
          <p:cNvPr id="3" name="Content Placeholder 2"/>
          <p:cNvSpPr>
            <a:spLocks noGrp="1"/>
          </p:cNvSpPr>
          <p:nvPr>
            <p:ph idx="1"/>
          </p:nvPr>
        </p:nvSpPr>
        <p:spPr>
          <a:xfrm>
            <a:off x="1" y="1411358"/>
            <a:ext cx="12070176" cy="5597755"/>
          </a:xfrm>
        </p:spPr>
        <p:txBody>
          <a:bodyPr/>
          <a:lstStyle/>
          <a:p>
            <a:pPr marL="342868" indent="-342868">
              <a:spcBef>
                <a:spcPts val="500"/>
              </a:spcBef>
              <a:buFont typeface="Arial"/>
              <a:buChar char="•"/>
            </a:pPr>
            <a:r>
              <a:rPr lang="en-US" sz="2400" dirty="0">
                <a:solidFill>
                  <a:srgbClr val="000000"/>
                </a:solidFill>
              </a:rPr>
              <a:t>The importance of this review of egress data is the ability for a PEEP process and staff training to act reasonably well. Daisy chains with ropes is an effective method, holding hands</a:t>
            </a:r>
          </a:p>
          <a:p>
            <a:pPr marL="342868" indent="-342868">
              <a:spcBef>
                <a:spcPts val="500"/>
              </a:spcBef>
              <a:buFont typeface="Arial"/>
              <a:buChar char="•"/>
            </a:pPr>
            <a:r>
              <a:rPr lang="en-US" sz="2400" dirty="0">
                <a:solidFill>
                  <a:srgbClr val="000000"/>
                </a:solidFill>
              </a:rPr>
              <a:t>The difficulty for mixed class</a:t>
            </a:r>
            <a:r>
              <a:rPr lang="en-US" sz="2400" b="1" dirty="0">
                <a:solidFill>
                  <a:srgbClr val="000000"/>
                </a:solidFill>
                <a:latin typeface="Goudy Old Style" charset="0"/>
                <a:cs typeface="Goudy Old Style" charset="0"/>
                <a:sym typeface="Goudy Old Style" charset="0"/>
              </a:rPr>
              <a:t> 9b + 5 + 2 </a:t>
            </a:r>
            <a:r>
              <a:rPr lang="en-US" sz="2400" dirty="0">
                <a:solidFill>
                  <a:srgbClr val="000000"/>
                </a:solidFill>
              </a:rPr>
              <a:t>facilities is they have adult interaction in the stairwells and managing the numbers and head counts of the Children. </a:t>
            </a:r>
          </a:p>
          <a:p>
            <a:pPr marL="342868" indent="-342868">
              <a:spcBef>
                <a:spcPts val="500"/>
              </a:spcBef>
              <a:buFont typeface="Arial"/>
              <a:buChar char="•"/>
            </a:pPr>
            <a:r>
              <a:rPr lang="en-US" sz="2400" dirty="0">
                <a:solidFill>
                  <a:srgbClr val="000000"/>
                </a:solidFill>
              </a:rPr>
              <a:t>Parents returning to get their child may create reverse flows in stairwells.</a:t>
            </a:r>
          </a:p>
          <a:p>
            <a:pPr marL="342868" indent="-342868">
              <a:spcBef>
                <a:spcPts val="500"/>
              </a:spcBef>
              <a:buFont typeface="Arial"/>
              <a:buChar char="•"/>
            </a:pPr>
            <a:r>
              <a:rPr lang="en-US" sz="2400" dirty="0">
                <a:solidFill>
                  <a:srgbClr val="000000"/>
                </a:solidFill>
              </a:rPr>
              <a:t>In the World trade Centre attack, the Child Care facility there was evacuated by the staff. Each Teacher carried 2 children under 24 months and older children with a change link of holding hands. WHS limits carry loads by staff and each staff member may have own limits.  </a:t>
            </a:r>
          </a:p>
          <a:p>
            <a:pPr marL="342868" indent="-342868">
              <a:spcBef>
                <a:spcPts val="500"/>
              </a:spcBef>
              <a:buFont typeface="Arial"/>
              <a:buChar char="•"/>
            </a:pPr>
            <a:r>
              <a:rPr lang="en-US" sz="2400" dirty="0">
                <a:solidFill>
                  <a:srgbClr val="000000"/>
                </a:solidFill>
              </a:rPr>
              <a:t>In other OS emergencies, there are reports of child abductions during events, children missing. The fire stair in a</a:t>
            </a:r>
            <a:r>
              <a:rPr lang="en-US" sz="2400" b="1" dirty="0">
                <a:solidFill>
                  <a:srgbClr val="000000"/>
                </a:solidFill>
                <a:latin typeface="Goudy Old Style" charset="0"/>
                <a:cs typeface="Goudy Old Style" charset="0"/>
                <a:sym typeface="Goudy Old Style" charset="0"/>
              </a:rPr>
              <a:t> 5 - 32 </a:t>
            </a:r>
            <a:r>
              <a:rPr lang="en-US" sz="2400" dirty="0" err="1">
                <a:solidFill>
                  <a:srgbClr val="000000"/>
                </a:solidFill>
              </a:rPr>
              <a:t>storey</a:t>
            </a:r>
            <a:r>
              <a:rPr lang="en-US" sz="2400" dirty="0">
                <a:solidFill>
                  <a:srgbClr val="000000"/>
                </a:solidFill>
              </a:rPr>
              <a:t> tower will be uncontrolled and unsecured for a child. </a:t>
            </a:r>
          </a:p>
          <a:p>
            <a:pPr marL="342868" indent="-342868">
              <a:spcBef>
                <a:spcPts val="500"/>
              </a:spcBef>
              <a:buFont typeface="Arial"/>
              <a:buChar char="•"/>
            </a:pPr>
            <a:r>
              <a:rPr lang="en-US" sz="2400" dirty="0">
                <a:solidFill>
                  <a:srgbClr val="000000"/>
                </a:solidFill>
              </a:rPr>
              <a:t>Reaching the assembly areas are uncontrolled, as wandering and escaping children is a real issue as is placing them on a city street, cars, buses, trucks and people is uncontrolled. </a:t>
            </a:r>
          </a:p>
          <a:p>
            <a:pPr marL="342868" indent="-342868">
              <a:spcBef>
                <a:spcPts val="500"/>
              </a:spcBef>
              <a:buFont typeface="Arial"/>
              <a:buChar char="•"/>
            </a:pPr>
            <a:r>
              <a:rPr lang="en-US" sz="2400" dirty="0">
                <a:solidFill>
                  <a:srgbClr val="000000"/>
                </a:solidFill>
              </a:rPr>
              <a:t>Emergency services do not have a known record for these evacuations, use of lifts and children at multiple exits. Needs a holistic approach and ongoing cooperation. </a:t>
            </a:r>
          </a:p>
          <a:p>
            <a:pPr>
              <a:spcBef>
                <a:spcPts val="500"/>
              </a:spcBef>
            </a:pPr>
            <a:endParaRPr lang="en-US" sz="2400" dirty="0"/>
          </a:p>
        </p:txBody>
      </p:sp>
    </p:spTree>
    <p:extLst>
      <p:ext uri="{BB962C8B-B14F-4D97-AF65-F5344CB8AC3E}">
        <p14:creationId xmlns:p14="http://schemas.microsoft.com/office/powerpoint/2010/main" val="17921680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5     </a:t>
            </a:r>
            <a:r>
              <a:rPr lang="en-US" dirty="0"/>
              <a:t>DESIGN TOOLS</a:t>
            </a:r>
          </a:p>
        </p:txBody>
      </p:sp>
      <p:sp>
        <p:nvSpPr>
          <p:cNvPr id="3" name="Content Placeholder 2"/>
          <p:cNvSpPr>
            <a:spLocks noGrp="1"/>
          </p:cNvSpPr>
          <p:nvPr>
            <p:ph idx="1"/>
          </p:nvPr>
        </p:nvSpPr>
        <p:spPr>
          <a:xfrm>
            <a:off x="55563" y="1582310"/>
            <a:ext cx="10898462" cy="5208104"/>
          </a:xfrm>
        </p:spPr>
        <p:txBody>
          <a:bodyPr/>
          <a:lstStyle/>
          <a:p>
            <a:pPr marL="785739" indent="-342868" defTabSz="220642">
              <a:lnSpc>
                <a:spcPct val="100000"/>
              </a:lnSpc>
              <a:spcBef>
                <a:spcPts val="300"/>
              </a:spcBef>
              <a:buFont typeface="Arial"/>
              <a:buChar char="•"/>
            </a:pPr>
            <a:r>
              <a:rPr lang="en-US" sz="2400" dirty="0">
                <a:cs typeface="Goudy Old Style" charset="0"/>
                <a:sym typeface="Goudy Old Style" charset="0"/>
              </a:rPr>
              <a:t>Design Tools for the assessor and the fire safety engineer are needed, but we only have adult data</a:t>
            </a:r>
          </a:p>
          <a:p>
            <a:pPr marL="785739" indent="-342868" defTabSz="220642">
              <a:lnSpc>
                <a:spcPct val="100000"/>
              </a:lnSpc>
              <a:spcBef>
                <a:spcPts val="300"/>
              </a:spcBef>
              <a:buFont typeface="Arial"/>
              <a:buChar char="•"/>
            </a:pPr>
            <a:r>
              <a:rPr lang="en-US" sz="2400" dirty="0">
                <a:cs typeface="Goudy Old Style" charset="0"/>
                <a:sym typeface="Goudy Old Style" charset="0"/>
              </a:rPr>
              <a:t>NCC has a </a:t>
            </a:r>
            <a:r>
              <a:rPr lang="en-US" sz="2400" dirty="0" err="1">
                <a:cs typeface="Goudy Old Style" charset="0"/>
                <a:sym typeface="Goudy Old Style" charset="0"/>
              </a:rPr>
              <a:t>DtS</a:t>
            </a:r>
            <a:r>
              <a:rPr lang="en-US" sz="2400" dirty="0">
                <a:cs typeface="Goudy Old Style" charset="0"/>
                <a:sym typeface="Goudy Old Style" charset="0"/>
              </a:rPr>
              <a:t> arrangement that is for ambulant adult and young children in low densities in high rise evacuations. </a:t>
            </a:r>
          </a:p>
          <a:p>
            <a:pPr marL="785739" indent="-342868" defTabSz="220642">
              <a:lnSpc>
                <a:spcPct val="100000"/>
              </a:lnSpc>
              <a:spcBef>
                <a:spcPts val="300"/>
              </a:spcBef>
              <a:buFont typeface="Arial"/>
              <a:buChar char="•"/>
            </a:pPr>
            <a:r>
              <a:rPr lang="en-US" sz="2400" dirty="0">
                <a:cs typeface="Goudy Old Style" charset="0"/>
                <a:sym typeface="Goudy Old Style" charset="0"/>
              </a:rPr>
              <a:t>High rise Child Care facilities places a high density of disabled young persons into stairs with inadequate designs for their smaller size. Stairs will be blocked</a:t>
            </a:r>
          </a:p>
          <a:p>
            <a:pPr marL="785739" indent="-342868" defTabSz="220642">
              <a:lnSpc>
                <a:spcPct val="100000"/>
              </a:lnSpc>
              <a:spcBef>
                <a:spcPts val="300"/>
              </a:spcBef>
              <a:buFont typeface="Arial"/>
              <a:buChar char="•"/>
            </a:pPr>
            <a:r>
              <a:rPr lang="en-US" sz="2400" dirty="0">
                <a:cs typeface="Goudy Old Style" charset="0"/>
                <a:sym typeface="Goudy Old Style" charset="0"/>
              </a:rPr>
              <a:t>Potential to fall is higher, handrails are crucial</a:t>
            </a:r>
          </a:p>
          <a:p>
            <a:pPr marL="785739" indent="-342868" defTabSz="220642">
              <a:lnSpc>
                <a:spcPct val="100000"/>
              </a:lnSpc>
              <a:spcBef>
                <a:spcPts val="300"/>
              </a:spcBef>
              <a:buFont typeface="Arial"/>
              <a:buChar char="•"/>
            </a:pPr>
            <a:r>
              <a:rPr lang="en-US" sz="2400" dirty="0">
                <a:cs typeface="Goudy Old Style" charset="0"/>
                <a:sym typeface="Goudy Old Style" charset="0"/>
              </a:rPr>
              <a:t>Floor finishes and footwear slow down the pace and staff have to handle a child every step by holding hands and a maximum 2 children per adult &lt;2 years old </a:t>
            </a:r>
          </a:p>
          <a:p>
            <a:pPr marL="785739" indent="-342868" defTabSz="220642">
              <a:lnSpc>
                <a:spcPct val="100000"/>
              </a:lnSpc>
              <a:spcBef>
                <a:spcPts val="300"/>
              </a:spcBef>
              <a:buFont typeface="Arial"/>
              <a:buChar char="•"/>
            </a:pPr>
            <a:r>
              <a:rPr lang="en-US" sz="2400" dirty="0">
                <a:cs typeface="Goudy Old Style" charset="0"/>
                <a:sym typeface="Goudy Old Style" charset="0"/>
              </a:rPr>
              <a:t>Any one facility can have 200 children, with 80 infants. That takes time to move down from 3 </a:t>
            </a:r>
            <a:r>
              <a:rPr lang="en-US" sz="2400" dirty="0" err="1">
                <a:cs typeface="Goudy Old Style" charset="0"/>
                <a:sym typeface="Goudy Old Style" charset="0"/>
              </a:rPr>
              <a:t>storey</a:t>
            </a:r>
            <a:r>
              <a:rPr lang="en-US" sz="2400" dirty="0">
                <a:cs typeface="Goudy Old Style" charset="0"/>
                <a:sym typeface="Goudy Old Style" charset="0"/>
              </a:rPr>
              <a:t> let alone 20 floors. </a:t>
            </a:r>
          </a:p>
          <a:p>
            <a:pPr marL="785739" indent="-342868" defTabSz="220642">
              <a:lnSpc>
                <a:spcPct val="100000"/>
              </a:lnSpc>
              <a:spcBef>
                <a:spcPts val="300"/>
              </a:spcBef>
              <a:buFont typeface="Arial"/>
              <a:buChar char="•"/>
            </a:pPr>
            <a:r>
              <a:rPr lang="en-US" sz="2400" dirty="0">
                <a:cs typeface="Goudy Old Style" charset="0"/>
                <a:sym typeface="Goudy Old Style" charset="0"/>
              </a:rPr>
              <a:t>So what evacuation tools are needed. Stairs alone are not the answer. </a:t>
            </a:r>
          </a:p>
          <a:p>
            <a:pPr>
              <a:spcBef>
                <a:spcPts val="300"/>
              </a:spcBef>
            </a:pPr>
            <a:endParaRPr lang="en-US" sz="2400" dirty="0"/>
          </a:p>
        </p:txBody>
      </p:sp>
    </p:spTree>
    <p:extLst>
      <p:ext uri="{BB962C8B-B14F-4D97-AF65-F5344CB8AC3E}">
        <p14:creationId xmlns:p14="http://schemas.microsoft.com/office/powerpoint/2010/main" val="24743944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0972" y="2017434"/>
            <a:ext cx="4181030" cy="4840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 Placeholder 1"/>
          <p:cNvSpPr>
            <a:spLocks noGrp="1"/>
          </p:cNvSpPr>
          <p:nvPr>
            <p:ph type="body" sz="quarter" idx="10"/>
          </p:nvPr>
        </p:nvSpPr>
        <p:spPr/>
        <p:txBody>
          <a:bodyPr/>
          <a:lstStyle/>
          <a:p>
            <a:r>
              <a:rPr lang="en-US" dirty="0" smtClean="0"/>
              <a:t>DESIGN </a:t>
            </a:r>
            <a:r>
              <a:rPr lang="en-US" dirty="0"/>
              <a:t>TOOLS</a:t>
            </a:r>
          </a:p>
        </p:txBody>
      </p:sp>
      <p:sp>
        <p:nvSpPr>
          <p:cNvPr id="3" name="Content Placeholder 2"/>
          <p:cNvSpPr>
            <a:spLocks noGrp="1"/>
          </p:cNvSpPr>
          <p:nvPr>
            <p:ph idx="1"/>
          </p:nvPr>
        </p:nvSpPr>
        <p:spPr/>
        <p:txBody>
          <a:bodyPr/>
          <a:lstStyle/>
          <a:p>
            <a:pPr>
              <a:buSzPts val="1400"/>
              <a:buFont typeface="Goudy Old Style"/>
              <a:buChar char="*"/>
            </a:pPr>
            <a:r>
              <a:rPr lang="en-US" sz="2400" b="1" dirty="0">
                <a:solidFill>
                  <a:srgbClr val="57564B"/>
                </a:solidFill>
                <a:latin typeface="Goudy Old Style"/>
                <a:ea typeface="ＭＳ Ｐゴシック"/>
              </a:rPr>
              <a:t>Fire Systems need to be appropriate to the space and height. DP4 will lever into EP2.2 and CP2</a:t>
            </a:r>
          </a:p>
          <a:p>
            <a:pPr>
              <a:buSzPts val="1400"/>
              <a:buFont typeface="Goudy Old Style"/>
              <a:buChar char="*"/>
            </a:pPr>
            <a:r>
              <a:rPr lang="en-US" sz="2400" b="1" dirty="0">
                <a:solidFill>
                  <a:srgbClr val="57564B"/>
                </a:solidFill>
                <a:latin typeface="Goudy Old Style"/>
                <a:ea typeface="ＭＳ Ｐゴシック"/>
              </a:rPr>
              <a:t>There are solutions - Building Tools to be considered are:</a:t>
            </a:r>
          </a:p>
          <a:p>
            <a:pPr>
              <a:buSzPts val="1400"/>
              <a:buFont typeface="Goudy Old Style"/>
              <a:buChar char="*"/>
            </a:pPr>
            <a:r>
              <a:rPr lang="en-US" sz="2400" b="1" dirty="0">
                <a:solidFill>
                  <a:srgbClr val="0433FF"/>
                </a:solidFill>
                <a:latin typeface="Goudy Old Style"/>
                <a:ea typeface="ＭＳ Ｐゴシック"/>
              </a:rPr>
              <a:t>  Lifts for Egress (ABCB Guide on Lifts - free)</a:t>
            </a:r>
          </a:p>
          <a:p>
            <a:pPr>
              <a:buSzPts val="1400"/>
              <a:buFont typeface="Goudy Old Style"/>
              <a:buChar char="*"/>
            </a:pPr>
            <a:r>
              <a:rPr lang="en-US" sz="2400" b="1" dirty="0">
                <a:solidFill>
                  <a:srgbClr val="0433FF"/>
                </a:solidFill>
                <a:latin typeface="Goudy Old Style"/>
                <a:ea typeface="ＭＳ Ｐゴシック"/>
              </a:rPr>
              <a:t>  Guidelines for designing fire safety in very tall buildings  (SFS)</a:t>
            </a:r>
          </a:p>
          <a:p>
            <a:pPr>
              <a:buSzPts val="1400"/>
              <a:buFont typeface="Goudy Old Style"/>
              <a:buChar char="*"/>
            </a:pPr>
            <a:r>
              <a:rPr lang="en-US" sz="2400" b="1" dirty="0">
                <a:solidFill>
                  <a:srgbClr val="0433FF"/>
                </a:solidFill>
                <a:latin typeface="Goudy Old Style"/>
                <a:ea typeface="ＭＳ Ｐゴシック"/>
              </a:rPr>
              <a:t>  Fire Evacuation Equipment (US and UK based)</a:t>
            </a:r>
          </a:p>
          <a:p>
            <a:pPr>
              <a:buSzPts val="1400"/>
              <a:buFont typeface="Goudy Old Style"/>
              <a:buChar char="*"/>
            </a:pPr>
            <a:r>
              <a:rPr lang="en-US" sz="2400" b="1" dirty="0">
                <a:solidFill>
                  <a:srgbClr val="0433FF"/>
                </a:solidFill>
                <a:latin typeface="Goudy Old Style"/>
                <a:ea typeface="ＭＳ Ｐゴシック"/>
              </a:rPr>
              <a:t>  Safe Haven Locations for Pre-stair movement</a:t>
            </a:r>
          </a:p>
          <a:p>
            <a:pPr>
              <a:buSzPts val="1400"/>
              <a:buFont typeface="Goudy Old Style"/>
              <a:buChar char="*"/>
            </a:pPr>
            <a:r>
              <a:rPr lang="en-US" sz="2400" b="1" dirty="0">
                <a:solidFill>
                  <a:srgbClr val="0433FF"/>
                </a:solidFill>
                <a:latin typeface="Goudy Old Style"/>
                <a:ea typeface="ＭＳ Ｐゴシック"/>
              </a:rPr>
              <a:t>  Smoke Compartments and Pressurisation for the floor or stairs</a:t>
            </a:r>
          </a:p>
          <a:p>
            <a:pPr>
              <a:buSzPts val="1400"/>
              <a:buFont typeface="Goudy Old Style"/>
              <a:buChar char="*"/>
            </a:pPr>
            <a:r>
              <a:rPr lang="en-US" sz="2400" b="1" dirty="0">
                <a:solidFill>
                  <a:srgbClr val="0433FF"/>
                </a:solidFill>
                <a:latin typeface="Goudy Old Style"/>
                <a:ea typeface="ＭＳ Ｐゴシック"/>
              </a:rPr>
              <a:t>  Add ramps (or drop chutes) in addition to stairs</a:t>
            </a:r>
          </a:p>
          <a:p>
            <a:pPr>
              <a:buSzPts val="1400"/>
              <a:buFont typeface="Goudy Old Style"/>
              <a:buChar char="*"/>
            </a:pPr>
            <a:r>
              <a:rPr lang="en-US" sz="2400" b="1" dirty="0">
                <a:solidFill>
                  <a:srgbClr val="0433FF"/>
                </a:solidFill>
                <a:latin typeface="Goudy Old Style"/>
                <a:ea typeface="ＭＳ Ｐゴシック"/>
              </a:rPr>
              <a:t>  Sprinklers and the use of Quick Response heads</a:t>
            </a:r>
          </a:p>
          <a:p>
            <a:pPr>
              <a:buSzPts val="1400"/>
              <a:buFont typeface="Goudy Old Style"/>
              <a:buChar char="*"/>
            </a:pPr>
            <a:r>
              <a:rPr lang="en-US" sz="2400" b="1" dirty="0">
                <a:solidFill>
                  <a:srgbClr val="0433FF"/>
                </a:solidFill>
                <a:latin typeface="Goudy Old Style"/>
                <a:ea typeface="ＭＳ Ｐゴシック"/>
              </a:rPr>
              <a:t>  Early warning detection and staged evacuation</a:t>
            </a:r>
          </a:p>
          <a:p>
            <a:pPr>
              <a:buSzPts val="1400"/>
              <a:buFont typeface="Goudy Old Style"/>
              <a:buChar char="*"/>
            </a:pPr>
            <a:r>
              <a:rPr lang="en-US" sz="2400" b="1" dirty="0">
                <a:solidFill>
                  <a:srgbClr val="0433FF"/>
                </a:solidFill>
                <a:latin typeface="Goudy Old Style"/>
                <a:ea typeface="ＭＳ Ｐゴシック"/>
              </a:rPr>
              <a:t>  Management procedures form the basis for success (PEEP)</a:t>
            </a:r>
          </a:p>
          <a:p>
            <a:endParaRPr lang="en-US" sz="2400" dirty="0"/>
          </a:p>
        </p:txBody>
      </p:sp>
    </p:spTree>
    <p:extLst>
      <p:ext uri="{BB962C8B-B14F-4D97-AF65-F5344CB8AC3E}">
        <p14:creationId xmlns:p14="http://schemas.microsoft.com/office/powerpoint/2010/main" val="3090673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DESIGN TOOLS</a:t>
            </a:r>
          </a:p>
          <a:p>
            <a:endParaRPr lang="en-US" dirty="0"/>
          </a:p>
        </p:txBody>
      </p:sp>
      <p:pic>
        <p:nvPicPr>
          <p:cNvPr id="4" name="Picture Placeholder 3" descr="Escape-Chute 3.png"/>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94" r="4114"/>
          <a:stretch/>
        </p:blipFill>
        <p:spPr>
          <a:xfrm>
            <a:off x="134332" y="1560769"/>
            <a:ext cx="4408476" cy="4968875"/>
          </a:xfrm>
        </p:spPr>
      </p:pic>
      <p:pic>
        <p:nvPicPr>
          <p:cNvPr id="5" name="Picture 4" descr="Escape-Cot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080" y="1566567"/>
            <a:ext cx="4017482" cy="2682861"/>
          </a:xfrm>
          <a:prstGeom prst="rect">
            <a:avLst/>
          </a:prstGeom>
        </p:spPr>
      </p:pic>
      <p:pic>
        <p:nvPicPr>
          <p:cNvPr id="6" name="Picture 5" descr="Escape-Chu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7725" y="1563008"/>
            <a:ext cx="3429946" cy="4933242"/>
          </a:xfrm>
          <a:prstGeom prst="rect">
            <a:avLst/>
          </a:prstGeom>
        </p:spPr>
      </p:pic>
      <p:pic>
        <p:nvPicPr>
          <p:cNvPr id="7" name="Picture 6" descr="Safe Babies ve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232" y="4258284"/>
            <a:ext cx="1841012" cy="2286810"/>
          </a:xfrm>
          <a:prstGeom prst="rect">
            <a:avLst/>
          </a:prstGeom>
        </p:spPr>
      </p:pic>
      <p:pic>
        <p:nvPicPr>
          <p:cNvPr id="8" name="Picture 7" descr="Stair fire 6 images.jpeg"/>
          <p:cNvPicPr>
            <a:picLocks noChangeAspect="1"/>
          </p:cNvPicPr>
          <p:nvPr/>
        </p:nvPicPr>
        <p:blipFill rotWithShape="1">
          <a:blip r:embed="rId6">
            <a:extLst>
              <a:ext uri="{28A0092B-C50C-407E-A947-70E740481C1C}">
                <a14:useLocalDpi xmlns:a14="http://schemas.microsoft.com/office/drawing/2010/main" val="0"/>
              </a:ext>
            </a:extLst>
          </a:blip>
          <a:srcRect r="34445"/>
          <a:stretch/>
        </p:blipFill>
        <p:spPr>
          <a:xfrm>
            <a:off x="6385962" y="4237215"/>
            <a:ext cx="2223390" cy="2307878"/>
          </a:xfrm>
          <a:prstGeom prst="rect">
            <a:avLst/>
          </a:prstGeom>
        </p:spPr>
      </p:pic>
    </p:spTree>
    <p:extLst>
      <p:ext uri="{BB962C8B-B14F-4D97-AF65-F5344CB8AC3E}">
        <p14:creationId xmlns:p14="http://schemas.microsoft.com/office/powerpoint/2010/main" val="8280016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6     DESIGN</a:t>
            </a:r>
            <a:r>
              <a:rPr lang="en-US" dirty="0"/>
              <a:t>, POLICIES, EDUCATION </a:t>
            </a:r>
            <a:r>
              <a:rPr lang="en-US" dirty="0" smtClean="0"/>
              <a:t>AND</a:t>
            </a:r>
          </a:p>
          <a:p>
            <a:r>
              <a:rPr lang="en-US" dirty="0"/>
              <a:t> </a:t>
            </a:r>
            <a:r>
              <a:rPr lang="en-US" dirty="0" smtClean="0"/>
              <a:t>      PROCEDURES</a:t>
            </a:r>
            <a:endParaRPr lang="en-US" dirty="0"/>
          </a:p>
        </p:txBody>
      </p:sp>
      <p:sp>
        <p:nvSpPr>
          <p:cNvPr id="3" name="Content Placeholder 2"/>
          <p:cNvSpPr>
            <a:spLocks noGrp="1"/>
          </p:cNvSpPr>
          <p:nvPr>
            <p:ph idx="1"/>
          </p:nvPr>
        </p:nvSpPr>
        <p:spPr/>
        <p:txBody>
          <a:bodyPr/>
          <a:lstStyle/>
          <a:p>
            <a:pPr marL="252389" indent="-138100">
              <a:lnSpc>
                <a:spcPct val="100000"/>
              </a:lnSpc>
            </a:pPr>
            <a:r>
              <a:rPr lang="en-US" sz="2000" dirty="0">
                <a:cs typeface="Goudy Old Style" charset="0"/>
                <a:sym typeface="Goudy Old Style" charset="0"/>
              </a:rPr>
              <a:t>Solutions Exist now with simple changes to both the Planning Schemes, the Local Government and Department of Education procedures. A set plan to change legislation to accommodate </a:t>
            </a:r>
            <a:r>
              <a:rPr lang="ja-JP" altLang="en-US" sz="2000" dirty="0">
                <a:cs typeface="Goudy Old Style" charset="0"/>
                <a:sym typeface="Goudy Old Style" charset="0"/>
              </a:rPr>
              <a:t>“</a:t>
            </a:r>
            <a:r>
              <a:rPr lang="en-US" sz="2000" dirty="0">
                <a:cs typeface="Goudy Old Style" charset="0"/>
                <a:sym typeface="Goudy Old Style" charset="0"/>
              </a:rPr>
              <a:t>reasonable mans</a:t>
            </a:r>
            <a:r>
              <a:rPr lang="ja-JP" altLang="en-US" sz="2000" dirty="0">
                <a:cs typeface="Goudy Old Style" charset="0"/>
                <a:sym typeface="Goudy Old Style" charset="0"/>
              </a:rPr>
              <a:t>”</a:t>
            </a:r>
            <a:r>
              <a:rPr lang="en-US" sz="2000" dirty="0">
                <a:cs typeface="Goudy Old Style" charset="0"/>
                <a:sym typeface="Goudy Old Style" charset="0"/>
              </a:rPr>
              <a:t> test.</a:t>
            </a:r>
          </a:p>
          <a:p>
            <a:pPr marL="252389" indent="-138100">
              <a:lnSpc>
                <a:spcPct val="100000"/>
              </a:lnSpc>
            </a:pPr>
            <a:endParaRPr lang="en-US" sz="900" dirty="0">
              <a:cs typeface="Goudy Old Style" charset="0"/>
              <a:sym typeface="Goudy Old Style" charset="0"/>
            </a:endParaRPr>
          </a:p>
          <a:p>
            <a:pPr marL="252389" indent="-138100">
              <a:lnSpc>
                <a:spcPct val="100000"/>
              </a:lnSpc>
              <a:spcBef>
                <a:spcPct val="0"/>
              </a:spcBef>
            </a:pPr>
            <a:r>
              <a:rPr lang="en-US" sz="2000" u="sng" dirty="0">
                <a:solidFill>
                  <a:srgbClr val="000000"/>
                </a:solidFill>
                <a:cs typeface="Goudy Old Style" charset="0"/>
                <a:sym typeface="Goudy Old Style" charset="0"/>
              </a:rPr>
              <a:t>Recommendations</a:t>
            </a:r>
          </a:p>
          <a:p>
            <a:pPr marL="323969" indent="-244777">
              <a:lnSpc>
                <a:spcPct val="100000"/>
              </a:lnSpc>
              <a:spcBef>
                <a:spcPct val="0"/>
              </a:spcBef>
            </a:pPr>
            <a:endParaRPr lang="en-US" sz="2000" dirty="0">
              <a:solidFill>
                <a:srgbClr val="000000"/>
              </a:solidFill>
              <a:cs typeface="Goudy Old Style" charset="0"/>
              <a:sym typeface="Goudy Old Style" charset="0"/>
            </a:endParaRPr>
          </a:p>
          <a:p>
            <a:pPr marL="323969" indent="-244777">
              <a:lnSpc>
                <a:spcPct val="100000"/>
              </a:lnSpc>
              <a:spcBef>
                <a:spcPct val="0"/>
              </a:spcBef>
            </a:pPr>
            <a:r>
              <a:rPr lang="en-US" sz="2000" dirty="0">
                <a:solidFill>
                  <a:srgbClr val="000000"/>
                </a:solidFill>
                <a:cs typeface="Goudy Old Style" charset="0"/>
                <a:sym typeface="Goudy Old Style" charset="0"/>
              </a:rPr>
              <a:t>A. The chief executive in charge of the Acts, makes conditions on all approvals to multi-</a:t>
            </a:r>
            <a:r>
              <a:rPr lang="en-US" sz="2000" dirty="0" err="1">
                <a:solidFill>
                  <a:srgbClr val="000000"/>
                </a:solidFill>
                <a:cs typeface="Goudy Old Style" charset="0"/>
                <a:sym typeface="Goudy Old Style" charset="0"/>
              </a:rPr>
              <a:t>storey</a:t>
            </a:r>
            <a:r>
              <a:rPr lang="en-US" sz="2000" dirty="0">
                <a:solidFill>
                  <a:srgbClr val="000000"/>
                </a:solidFill>
                <a:cs typeface="Goudy Old Style" charset="0"/>
                <a:sym typeface="Goudy Old Style" charset="0"/>
              </a:rPr>
              <a:t> child care facilities to have them submit and respond to give proof of safety in fire. Part 22 and 33 of the Acts. </a:t>
            </a:r>
          </a:p>
          <a:p>
            <a:pPr marL="323969" indent="-244777">
              <a:lnSpc>
                <a:spcPct val="100000"/>
              </a:lnSpc>
              <a:spcBef>
                <a:spcPct val="0"/>
              </a:spcBef>
            </a:pPr>
            <a:r>
              <a:rPr lang="en-US" sz="2000" dirty="0">
                <a:solidFill>
                  <a:srgbClr val="000000"/>
                </a:solidFill>
                <a:cs typeface="Goudy Old Style" charset="0"/>
                <a:sym typeface="Goudy Old Style" charset="0"/>
              </a:rPr>
              <a:t>B. Have expert fire and building code advice in the assessment process added to the Education Departments application program. </a:t>
            </a:r>
          </a:p>
          <a:p>
            <a:pPr marL="323969" indent="-244777">
              <a:lnSpc>
                <a:spcPct val="100000"/>
              </a:lnSpc>
              <a:spcBef>
                <a:spcPct val="0"/>
              </a:spcBef>
            </a:pPr>
            <a:r>
              <a:rPr lang="en-US" sz="2000" dirty="0">
                <a:solidFill>
                  <a:srgbClr val="000000"/>
                </a:solidFill>
                <a:cs typeface="Goudy Old Style" charset="0"/>
                <a:sym typeface="Goudy Old Style" charset="0"/>
              </a:rPr>
              <a:t>C. A change to QDC MP2.2 or a new MP5.4 to include conditions for child day care and aged care day respite facilities for fire safety. Prescriptive measures in the QDC and NCC does not address egress for young children or temporary sleeping use. (Both Aged Care and Child Care)  </a:t>
            </a:r>
          </a:p>
          <a:p>
            <a:pPr marL="323969" indent="-244777">
              <a:lnSpc>
                <a:spcPct val="100000"/>
              </a:lnSpc>
              <a:spcBef>
                <a:spcPct val="0"/>
              </a:spcBef>
            </a:pPr>
            <a:r>
              <a:rPr lang="en-US" sz="2000" dirty="0">
                <a:solidFill>
                  <a:srgbClr val="000000"/>
                </a:solidFill>
                <a:cs typeface="Goudy Old Style" charset="0"/>
                <a:sym typeface="Goudy Old Style" charset="0"/>
              </a:rPr>
              <a:t>D. Add into MP2.2 a definition for </a:t>
            </a:r>
            <a:r>
              <a:rPr lang="ja-JP" altLang="en-US" sz="2000" dirty="0">
                <a:solidFill>
                  <a:srgbClr val="000000"/>
                </a:solidFill>
                <a:cs typeface="Goudy Old Style" charset="0"/>
                <a:sym typeface="Goudy Old Style" charset="0"/>
              </a:rPr>
              <a:t>“</a:t>
            </a:r>
            <a:r>
              <a:rPr lang="en-US" sz="2000" dirty="0">
                <a:solidFill>
                  <a:srgbClr val="000000"/>
                </a:solidFill>
                <a:cs typeface="Goudy Old Style" charset="0"/>
                <a:sym typeface="Goudy Old Style" charset="0"/>
              </a:rPr>
              <a:t>evacuation impairment</a:t>
            </a:r>
            <a:r>
              <a:rPr lang="ja-JP" altLang="en-US" sz="2000" dirty="0">
                <a:solidFill>
                  <a:srgbClr val="000000"/>
                </a:solidFill>
                <a:cs typeface="Goudy Old Style" charset="0"/>
                <a:sym typeface="Goudy Old Style" charset="0"/>
              </a:rPr>
              <a:t>”</a:t>
            </a:r>
            <a:r>
              <a:rPr lang="en-US" sz="2000" dirty="0">
                <a:solidFill>
                  <a:srgbClr val="000000"/>
                </a:solidFill>
                <a:cs typeface="Goudy Old Style" charset="0"/>
                <a:sym typeface="Goudy Old Style" charset="0"/>
              </a:rPr>
              <a:t> to extend to both children under 6 years and the infirm in temporary day care facilities, as they must be recognised and added to legislation for their fire safety needs</a:t>
            </a:r>
          </a:p>
          <a:p>
            <a:endParaRPr lang="en-US" sz="2000" dirty="0"/>
          </a:p>
        </p:txBody>
      </p:sp>
    </p:spTree>
    <p:extLst>
      <p:ext uri="{BB962C8B-B14F-4D97-AF65-F5344CB8AC3E}">
        <p14:creationId xmlns:p14="http://schemas.microsoft.com/office/powerpoint/2010/main" val="42918287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6     DESIGN</a:t>
            </a:r>
            <a:r>
              <a:rPr lang="en-US" dirty="0"/>
              <a:t>, POLICIES, EDUCATION </a:t>
            </a:r>
            <a:r>
              <a:rPr lang="en-US" dirty="0" smtClean="0"/>
              <a:t>AND</a:t>
            </a:r>
          </a:p>
          <a:p>
            <a:r>
              <a:rPr lang="en-US" dirty="0"/>
              <a:t> </a:t>
            </a:r>
            <a:r>
              <a:rPr lang="en-US" dirty="0" smtClean="0"/>
              <a:t>      PROCEDURES</a:t>
            </a:r>
            <a:endParaRPr lang="en-US" dirty="0"/>
          </a:p>
        </p:txBody>
      </p:sp>
      <p:sp>
        <p:nvSpPr>
          <p:cNvPr id="3" name="Content Placeholder 2"/>
          <p:cNvSpPr>
            <a:spLocks noGrp="1"/>
          </p:cNvSpPr>
          <p:nvPr>
            <p:ph idx="1"/>
          </p:nvPr>
        </p:nvSpPr>
        <p:spPr/>
        <p:txBody>
          <a:bodyPr/>
          <a:lstStyle/>
          <a:p>
            <a:pPr marL="142861" indent="-28572" defTabSz="268263">
              <a:lnSpc>
                <a:spcPct val="100000"/>
              </a:lnSpc>
              <a:spcBef>
                <a:spcPct val="0"/>
              </a:spcBef>
            </a:pPr>
            <a:r>
              <a:rPr lang="en-US" sz="2000" dirty="0">
                <a:solidFill>
                  <a:srgbClr val="000000"/>
                </a:solidFill>
                <a:cs typeface="Goudy Old Style" charset="0"/>
                <a:sym typeface="Goudy Old Style" charset="0"/>
              </a:rPr>
              <a:t>E.  Added conditions or procedures for operators in high rise locations (above 2 levels) to place child evacuation controls and transport apparatus to ensure </a:t>
            </a:r>
            <a:r>
              <a:rPr lang="en-US" sz="2000" dirty="0" err="1">
                <a:solidFill>
                  <a:srgbClr val="000000"/>
                </a:solidFill>
                <a:cs typeface="Goudy Old Style" charset="0"/>
                <a:sym typeface="Goudy Old Style" charset="0"/>
              </a:rPr>
              <a:t>carer</a:t>
            </a:r>
            <a:r>
              <a:rPr lang="en-US" sz="2000" dirty="0">
                <a:solidFill>
                  <a:srgbClr val="000000"/>
                </a:solidFill>
                <a:cs typeface="Goudy Old Style" charset="0"/>
                <a:sym typeface="Goudy Old Style" charset="0"/>
              </a:rPr>
              <a:t> ratios can evacuate occupants and staff are trained to use apparatus.</a:t>
            </a:r>
            <a:endParaRPr lang="en-US" sz="2000" dirty="0">
              <a:solidFill>
                <a:srgbClr val="000000"/>
              </a:solidFill>
              <a:ea typeface="ＭＳ Ｐゴシック" charset="0"/>
              <a:cs typeface="Goudy Old Style" charset="0"/>
              <a:sym typeface="Goudy Old Style" charset="0"/>
            </a:endParaRPr>
          </a:p>
          <a:p>
            <a:pPr marL="142861" indent="-28572" defTabSz="268263">
              <a:lnSpc>
                <a:spcPct val="100000"/>
              </a:lnSpc>
              <a:spcBef>
                <a:spcPct val="0"/>
              </a:spcBef>
            </a:pPr>
            <a:r>
              <a:rPr lang="en-US" sz="2000" dirty="0">
                <a:solidFill>
                  <a:srgbClr val="000000"/>
                </a:solidFill>
                <a:cs typeface="Goudy Old Style" charset="0"/>
                <a:sym typeface="Goudy Old Style" charset="0"/>
              </a:rPr>
              <a:t>F. Amend the Local Town Planning City 2014 guide to cover the risk factors in the High Rise sectors and place condition for Child Care in those sectors. The factors are incorrect in the plan currently. Restriction on use and height instantly solves the issue for risk mitigation in the future. </a:t>
            </a:r>
          </a:p>
          <a:p>
            <a:pPr marL="142861" indent="-28572" defTabSz="268263">
              <a:lnSpc>
                <a:spcPct val="100000"/>
              </a:lnSpc>
              <a:spcBef>
                <a:spcPct val="0"/>
              </a:spcBef>
            </a:pPr>
            <a:r>
              <a:rPr lang="en-US" sz="2000" dirty="0">
                <a:solidFill>
                  <a:srgbClr val="000000"/>
                </a:solidFill>
                <a:cs typeface="Goudy Old Style" charset="0"/>
                <a:sym typeface="Goudy Old Style" charset="0"/>
              </a:rPr>
              <a:t>G. Development of a Fire Safety in Child Care Guideline. Society of Fire Safety of Engineers Australia will assist in that process.</a:t>
            </a:r>
          </a:p>
          <a:p>
            <a:pPr marL="142861" indent="-28572" defTabSz="268263">
              <a:lnSpc>
                <a:spcPct val="100000"/>
              </a:lnSpc>
              <a:spcBef>
                <a:spcPct val="0"/>
              </a:spcBef>
            </a:pPr>
            <a:r>
              <a:rPr lang="en-US" sz="2000" dirty="0">
                <a:solidFill>
                  <a:srgbClr val="000000"/>
                </a:solidFill>
                <a:cs typeface="Goudy Old Style" charset="0"/>
                <a:sym typeface="Goudy Old Style" charset="0"/>
              </a:rPr>
              <a:t>H. Awareness campaign and guidelines to owners and for new applications of expected fire safety education and fire evacuation guidelines.</a:t>
            </a:r>
          </a:p>
          <a:p>
            <a:pPr marL="142861" indent="-28572" defTabSz="268263">
              <a:lnSpc>
                <a:spcPct val="100000"/>
              </a:lnSpc>
              <a:spcBef>
                <a:spcPct val="0"/>
              </a:spcBef>
            </a:pPr>
            <a:r>
              <a:rPr lang="en-US" sz="2000" dirty="0">
                <a:solidFill>
                  <a:srgbClr val="000000"/>
                </a:solidFill>
                <a:cs typeface="Goudy Old Style" charset="0"/>
                <a:sym typeface="Goudy Old Style" charset="0"/>
              </a:rPr>
              <a:t>I.	Undertake mandatory witnessed evacuation drills and staff training registers as per the Aged Care style of record keeping.</a:t>
            </a:r>
          </a:p>
          <a:p>
            <a:pPr marL="142861" indent="-28572" defTabSz="268263">
              <a:lnSpc>
                <a:spcPct val="100000"/>
              </a:lnSpc>
              <a:spcBef>
                <a:spcPct val="0"/>
              </a:spcBef>
            </a:pPr>
            <a:r>
              <a:rPr lang="en-US" sz="2000" dirty="0">
                <a:solidFill>
                  <a:srgbClr val="000000"/>
                </a:solidFill>
                <a:cs typeface="Goudy Old Style" charset="0"/>
                <a:sym typeface="Goudy Old Style" charset="0"/>
              </a:rPr>
              <a:t>J.	 Placement of occupancy categories and added fire safety provisions in the prescriptive aspects of the NCC and adoption of reformations by the ABCB for the upcoming NCC 2019. </a:t>
            </a:r>
          </a:p>
          <a:p>
            <a:pPr marL="142861" indent="-28572" defTabSz="268263">
              <a:lnSpc>
                <a:spcPct val="100000"/>
              </a:lnSpc>
              <a:spcBef>
                <a:spcPct val="0"/>
              </a:spcBef>
            </a:pPr>
            <a:r>
              <a:rPr lang="en-US" sz="2000" dirty="0">
                <a:solidFill>
                  <a:srgbClr val="000000"/>
                </a:solidFill>
                <a:cs typeface="Goudy Old Style" charset="0"/>
                <a:sym typeface="Goudy Old Style" charset="0"/>
              </a:rPr>
              <a:t>K.  Use of Personal Evacuation Emergency Plans (PEEP) for the Child Care Facilities Directly, and registered as part of the Approval for the Building permit and Child Care Operators License. </a:t>
            </a:r>
          </a:p>
          <a:p>
            <a:endParaRPr lang="en-US" sz="2000" dirty="0"/>
          </a:p>
        </p:txBody>
      </p:sp>
    </p:spTree>
    <p:extLst>
      <p:ext uri="{BB962C8B-B14F-4D97-AF65-F5344CB8AC3E}">
        <p14:creationId xmlns:p14="http://schemas.microsoft.com/office/powerpoint/2010/main" val="39173988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DESIGN GUIDES AND SYSTEMS</a:t>
            </a:r>
          </a:p>
        </p:txBody>
      </p:sp>
      <p:sp>
        <p:nvSpPr>
          <p:cNvPr id="3" name="Content Placeholder 2"/>
          <p:cNvSpPr>
            <a:spLocks noGrp="1"/>
          </p:cNvSpPr>
          <p:nvPr>
            <p:ph idx="1"/>
          </p:nvPr>
        </p:nvSpPr>
        <p:spPr/>
        <p:txBody>
          <a:bodyPr/>
          <a:lstStyle/>
          <a:p>
            <a:pPr marL="457157" indent="-457157" defTabSz="228578">
              <a:lnSpc>
                <a:spcPct val="100000"/>
              </a:lnSpc>
              <a:spcBef>
                <a:spcPts val="900"/>
              </a:spcBef>
            </a:pPr>
            <a:r>
              <a:rPr lang="en-US" sz="2400" dirty="0">
                <a:cs typeface="Goudy Old Style" charset="0"/>
                <a:sym typeface="Goudy Old Style" charset="0"/>
              </a:rPr>
              <a:t>There management solutions - Procedures</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Staff Induction and training is paramount</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Guidelines to Emergency Evacuation Planning Guide for People with a Disability (NFPA)</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Cots and Trolleys and Skids that accommodate more children to ease staff/child ratios and stress and loads </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Assembly areas with back-up locations for safe external environment</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Sock/booty ages that staff grab with Fire Backpack kits - to assist the little feet to handle harsh surfaces</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Food and pacifier kits for infants</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Drills and team training, child lists in paper</a:t>
            </a:r>
          </a:p>
          <a:p>
            <a:pPr marL="457157" indent="-457157" defTabSz="228578">
              <a:lnSpc>
                <a:spcPct val="100000"/>
              </a:lnSpc>
              <a:spcBef>
                <a:spcPts val="900"/>
              </a:spcBef>
              <a:buFont typeface="Arial"/>
              <a:buChar char="•"/>
            </a:pPr>
            <a:r>
              <a:rPr lang="en-US" sz="2400" dirty="0">
                <a:solidFill>
                  <a:srgbClr val="0433FF"/>
                </a:solidFill>
                <a:cs typeface="Goudy Old Style" charset="0"/>
                <a:sym typeface="Goudy Old Style" charset="0"/>
              </a:rPr>
              <a:t>Assessment and audit with a registered NER fire engineer (1 /year)</a:t>
            </a:r>
          </a:p>
          <a:p>
            <a:endParaRPr lang="en-US" sz="2400" dirty="0"/>
          </a:p>
        </p:txBody>
      </p:sp>
    </p:spTree>
    <p:extLst>
      <p:ext uri="{BB962C8B-B14F-4D97-AF65-F5344CB8AC3E}">
        <p14:creationId xmlns:p14="http://schemas.microsoft.com/office/powerpoint/2010/main" val="657760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
            <a:ext cx="9230722" cy="6714961"/>
          </a:xfrm>
          <a:prstGeom prst="rect">
            <a:avLst/>
          </a:prstGeom>
        </p:spPr>
      </p:pic>
      <p:sp>
        <p:nvSpPr>
          <p:cNvPr id="6" name="Rectangle 5"/>
          <p:cNvSpPr/>
          <p:nvPr/>
        </p:nvSpPr>
        <p:spPr>
          <a:xfrm>
            <a:off x="213957" y="3546105"/>
            <a:ext cx="9845390" cy="923320"/>
          </a:xfrm>
          <a:prstGeom prst="rect">
            <a:avLst/>
          </a:prstGeom>
        </p:spPr>
        <p:txBody>
          <a:bodyPr wrap="square" lIns="91431" tIns="45715" rIns="91431" bIns="45715">
            <a:spAutoFit/>
          </a:bodyPr>
          <a:lstStyle/>
          <a:p>
            <a:r>
              <a:rPr lang="en-US" sz="5400" b="1" dirty="0">
                <a:solidFill>
                  <a:schemeClr val="bg1"/>
                </a:solidFill>
              </a:rPr>
              <a:t>THE SITUATIO</a:t>
            </a:r>
            <a:r>
              <a:rPr lang="en-US" sz="5400" b="1" dirty="0"/>
              <a:t>N</a:t>
            </a:r>
            <a:r>
              <a:rPr lang="en-US" sz="5400" b="1" dirty="0">
                <a:solidFill>
                  <a:schemeClr val="bg1"/>
                </a:solidFill>
              </a:rPr>
              <a:t> - KEEP IT REAL</a:t>
            </a:r>
            <a:endParaRPr lang="en-US" sz="5400" dirty="0">
              <a:solidFill>
                <a:schemeClr val="bg1"/>
              </a:solidFill>
            </a:endParaRPr>
          </a:p>
        </p:txBody>
      </p:sp>
      <p:sp>
        <p:nvSpPr>
          <p:cNvPr id="9" name="Rectangle 8"/>
          <p:cNvSpPr/>
          <p:nvPr/>
        </p:nvSpPr>
        <p:spPr>
          <a:xfrm>
            <a:off x="9256580" y="1526377"/>
            <a:ext cx="2833148" cy="2613153"/>
          </a:xfrm>
          <a:prstGeom prst="rect">
            <a:avLst/>
          </a:prstGeom>
          <a:blipFill rotWithShape="1">
            <a:blip r:embed="rId3"/>
            <a:stretch>
              <a:fillRect/>
            </a:stretch>
          </a:blipFill>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a:p>
        </p:txBody>
      </p:sp>
      <p:sp>
        <p:nvSpPr>
          <p:cNvPr id="12" name="TextBox 11"/>
          <p:cNvSpPr txBox="1"/>
          <p:nvPr/>
        </p:nvSpPr>
        <p:spPr>
          <a:xfrm>
            <a:off x="9293214" y="4176160"/>
            <a:ext cx="2784300" cy="2308314"/>
          </a:xfrm>
          <a:prstGeom prst="rect">
            <a:avLst/>
          </a:prstGeom>
          <a:noFill/>
        </p:spPr>
        <p:txBody>
          <a:bodyPr wrap="square" lIns="91431" tIns="45715" rIns="91431" bIns="45715" rtlCol="0">
            <a:spAutoFit/>
          </a:bodyPr>
          <a:lstStyle/>
          <a:p>
            <a:r>
              <a:rPr lang="en-US" sz="2400" dirty="0"/>
              <a:t>There is a world wide change to child care and solutions are not conventional by Australian Standards</a:t>
            </a:r>
          </a:p>
        </p:txBody>
      </p:sp>
    </p:spTree>
    <p:extLst>
      <p:ext uri="{BB962C8B-B14F-4D97-AF65-F5344CB8AC3E}">
        <p14:creationId xmlns:p14="http://schemas.microsoft.com/office/powerpoint/2010/main" val="16877765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7      EDUCATION </a:t>
            </a:r>
            <a:r>
              <a:rPr lang="en-US" dirty="0"/>
              <a:t>IN FIRE SAFETY</a:t>
            </a:r>
          </a:p>
          <a:p>
            <a:r>
              <a:rPr lang="en-US" dirty="0" smtClean="0"/>
              <a:t>	</a:t>
            </a:r>
            <a:endParaRPr lang="en-US" dirty="0"/>
          </a:p>
        </p:txBody>
      </p:sp>
      <p:pic>
        <p:nvPicPr>
          <p:cNvPr id="4" name="Picture Placeholder 3" descr="fire-safety-for-parents-and-child-carers3.pdf"/>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19" r="1115"/>
          <a:stretch/>
        </p:blipFill>
        <p:spPr>
          <a:xfrm>
            <a:off x="8821531" y="1748755"/>
            <a:ext cx="3370469" cy="4883870"/>
          </a:xfrm>
        </p:spPr>
      </p:pic>
      <p:pic>
        <p:nvPicPr>
          <p:cNvPr id="5" name="Picture 4" descr="Fire-Safety-Activities-for-Kids-769x10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680" y="1410307"/>
            <a:ext cx="4017730" cy="5350007"/>
          </a:xfrm>
          <a:prstGeom prst="rect">
            <a:avLst/>
          </a:prstGeom>
        </p:spPr>
      </p:pic>
      <p:pic>
        <p:nvPicPr>
          <p:cNvPr id="7" name="Picture 6" descr="Fire Escapes Spark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17" y="1830379"/>
            <a:ext cx="4285310" cy="4494916"/>
          </a:xfrm>
          <a:prstGeom prst="rect">
            <a:avLst/>
          </a:prstGeom>
        </p:spPr>
      </p:pic>
    </p:spTree>
    <p:extLst>
      <p:ext uri="{BB962C8B-B14F-4D97-AF65-F5344CB8AC3E}">
        <p14:creationId xmlns:p14="http://schemas.microsoft.com/office/powerpoint/2010/main" val="667221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EDUCATION IN FIRE SAFETY</a:t>
            </a:r>
            <a:endParaRPr lang="en-US" dirty="0"/>
          </a:p>
        </p:txBody>
      </p:sp>
      <p:sp>
        <p:nvSpPr>
          <p:cNvPr id="3" name="Content Placeholder 2"/>
          <p:cNvSpPr>
            <a:spLocks noGrp="1"/>
          </p:cNvSpPr>
          <p:nvPr>
            <p:ph idx="1"/>
          </p:nvPr>
        </p:nvSpPr>
        <p:spPr/>
        <p:txBody>
          <a:bodyPr/>
          <a:lstStyle/>
          <a:p>
            <a:pPr marL="457157" indent="-457157" defTabSz="228578">
              <a:lnSpc>
                <a:spcPct val="100000"/>
              </a:lnSpc>
              <a:spcBef>
                <a:spcPts val="900"/>
              </a:spcBef>
            </a:pPr>
            <a:r>
              <a:rPr lang="en-US" sz="2400" dirty="0">
                <a:cs typeface="Goudy Old Style" charset="0"/>
                <a:sym typeface="Goudy Old Style" charset="0"/>
              </a:rPr>
              <a:t>There are no current education solutions used as a National platform to educators.</a:t>
            </a:r>
          </a:p>
          <a:p>
            <a:pPr marL="457157" indent="-457157">
              <a:spcBef>
                <a:spcPts val="600"/>
              </a:spcBef>
              <a:buFont typeface="+mj-lt"/>
              <a:buAutoNum type="arabicPeriod"/>
            </a:pPr>
            <a:r>
              <a:rPr lang="en-US" sz="2400" dirty="0">
                <a:cs typeface="Goudy Old Style" charset="0"/>
                <a:sym typeface="Goudy Old Style" charset="0"/>
              </a:rPr>
              <a:t>There are many new centres planned and large corporate buyouts and Investment Companies are moving into the market. This market is attractive to investors. </a:t>
            </a:r>
          </a:p>
          <a:p>
            <a:pPr marL="444458" lvl="1" indent="0">
              <a:spcBef>
                <a:spcPts val="600"/>
              </a:spcBef>
              <a:buNone/>
            </a:pPr>
            <a:r>
              <a:rPr lang="en-US" sz="1400" dirty="0">
                <a:ea typeface="ＭＳ Ｐゴシック" charset="0"/>
                <a:cs typeface="Abadi MT Condensed Light" charset="0"/>
                <a:sym typeface="Abadi MT Condensed Light" charset="0"/>
              </a:rPr>
              <a:t>http://</a:t>
            </a:r>
            <a:r>
              <a:rPr lang="en-US" sz="1400" dirty="0" err="1">
                <a:ea typeface="ＭＳ Ｐゴシック" charset="0"/>
                <a:cs typeface="Abadi MT Condensed Light" charset="0"/>
                <a:sym typeface="Abadi MT Condensed Light" charset="0"/>
              </a:rPr>
              <a:t>www.greenfinancegroup.com.au</a:t>
            </a:r>
            <a:r>
              <a:rPr lang="en-US" sz="1400" dirty="0">
                <a:ea typeface="ＭＳ Ｐゴシック" charset="0"/>
                <a:cs typeface="Abadi MT Condensed Light" charset="0"/>
                <a:sym typeface="Abadi MT Condensed Light" charset="0"/>
              </a:rPr>
              <a:t>/commercial-finance/childcare-</a:t>
            </a:r>
            <a:r>
              <a:rPr lang="en-US" sz="1400" dirty="0" err="1">
                <a:ea typeface="ＭＳ Ｐゴシック" charset="0"/>
                <a:cs typeface="Abadi MT Condensed Light" charset="0"/>
                <a:sym typeface="Abadi MT Condensed Light" charset="0"/>
              </a:rPr>
              <a:t>centre</a:t>
            </a:r>
            <a:r>
              <a:rPr lang="en-US" sz="1400" dirty="0">
                <a:ea typeface="ＭＳ Ｐゴシック" charset="0"/>
                <a:cs typeface="Abadi MT Condensed Light" charset="0"/>
                <a:sym typeface="Abadi MT Condensed Light" charset="0"/>
              </a:rPr>
              <a:t>-finance/tips-for-buying-a-childcare-</a:t>
            </a:r>
            <a:r>
              <a:rPr lang="en-US" sz="1400" dirty="0" err="1">
                <a:ea typeface="ＭＳ Ｐゴシック" charset="0"/>
                <a:cs typeface="Abadi MT Condensed Light" charset="0"/>
                <a:sym typeface="Abadi MT Condensed Light" charset="0"/>
              </a:rPr>
              <a:t>centre</a:t>
            </a:r>
            <a:r>
              <a:rPr lang="en-US" sz="1400" dirty="0">
                <a:ea typeface="ＭＳ Ｐゴシック" charset="0"/>
                <a:cs typeface="Abadi MT Condensed Light" charset="0"/>
                <a:sym typeface="Abadi MT Condensed Light" charset="0"/>
              </a:rPr>
              <a:t>/</a:t>
            </a:r>
          </a:p>
          <a:p>
            <a:pPr marL="457157" indent="-457157">
              <a:spcBef>
                <a:spcPts val="600"/>
              </a:spcBef>
              <a:buFont typeface="+mj-lt"/>
              <a:buAutoNum type="arabicPeriod"/>
            </a:pPr>
            <a:r>
              <a:rPr lang="en-US" sz="2400" dirty="0">
                <a:cs typeface="Goudy Old Style" charset="0"/>
                <a:sym typeface="Goudy Old Style" charset="0"/>
              </a:rPr>
              <a:t>The Victorian Government alone has committed $50 million over four years to support local governments and other service providers to invest in early childhood infrastructure</a:t>
            </a:r>
          </a:p>
          <a:p>
            <a:pPr marL="457157" indent="-457157">
              <a:spcBef>
                <a:spcPts val="600"/>
              </a:spcBef>
              <a:buFont typeface="+mj-lt"/>
              <a:buAutoNum type="arabicPeriod"/>
            </a:pPr>
            <a:r>
              <a:rPr lang="en-US" sz="2400" dirty="0">
                <a:cs typeface="Goudy Old Style" charset="0"/>
                <a:sym typeface="Goudy Old Style" charset="0"/>
              </a:rPr>
              <a:t>No moneys have been allocated for fire training in Early Childhood centres</a:t>
            </a:r>
          </a:p>
          <a:p>
            <a:pPr marL="457157" indent="-457157">
              <a:spcBef>
                <a:spcPts val="600"/>
              </a:spcBef>
              <a:buFont typeface="+mj-lt"/>
              <a:buAutoNum type="arabicPeriod"/>
            </a:pPr>
            <a:r>
              <a:rPr lang="en-US" sz="2400" dirty="0">
                <a:cs typeface="Goudy Old Style" charset="0"/>
                <a:sym typeface="Goudy Old Style" charset="0"/>
              </a:rPr>
              <a:t>NFPA in the US runs the Child Care training program, UK has </a:t>
            </a:r>
            <a:r>
              <a:rPr lang="en-US" sz="2400" dirty="0"/>
              <a:t>Fire Safety Advice Centre</a:t>
            </a:r>
            <a:endParaRPr lang="en-US" sz="2400" dirty="0">
              <a:cs typeface="Goudy Old Style" charset="0"/>
              <a:sym typeface="Goudy Old Style" charset="0"/>
            </a:endParaRPr>
          </a:p>
          <a:p>
            <a:pPr marL="457157" indent="-457157">
              <a:spcBef>
                <a:spcPts val="600"/>
              </a:spcBef>
              <a:buFont typeface="+mj-lt"/>
              <a:buAutoNum type="arabicPeriod"/>
            </a:pPr>
            <a:r>
              <a:rPr lang="en-US" sz="2400" dirty="0">
                <a:cs typeface="Goudy Old Style" charset="0"/>
                <a:sym typeface="Goudy Old Style" charset="0"/>
              </a:rPr>
              <a:t>Asian countries include significant child education on evacuation in emergencies, fire, tsunami, earthquake, etc.  </a:t>
            </a:r>
          </a:p>
          <a:p>
            <a:pPr marL="457157" indent="-457157">
              <a:spcBef>
                <a:spcPts val="600"/>
              </a:spcBef>
              <a:buFont typeface="+mj-lt"/>
              <a:buAutoNum type="arabicPeriod"/>
            </a:pPr>
            <a:r>
              <a:rPr lang="en-US" sz="2400" dirty="0">
                <a:cs typeface="Goudy Old Style" charset="0"/>
                <a:sym typeface="Goudy Old Style" charset="0"/>
              </a:rPr>
              <a:t>State Fire authorities have limited “On-line” programs and there is no national focus on early childhood fire safety and education. So this forms part of the overall evacuation processes, knowing what to do when asked by carers and parents and at home. </a:t>
            </a:r>
          </a:p>
          <a:p>
            <a:endParaRPr lang="en-US" sz="2400" dirty="0"/>
          </a:p>
        </p:txBody>
      </p:sp>
    </p:spTree>
    <p:extLst>
      <p:ext uri="{BB962C8B-B14F-4D97-AF65-F5344CB8AC3E}">
        <p14:creationId xmlns:p14="http://schemas.microsoft.com/office/powerpoint/2010/main" val="1444979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CONCLUSION - DO IT FOR THE KIDS</a:t>
            </a:r>
          </a:p>
        </p:txBody>
      </p:sp>
      <p:sp>
        <p:nvSpPr>
          <p:cNvPr id="3" name="Content Placeholder 2"/>
          <p:cNvSpPr>
            <a:spLocks noGrp="1"/>
          </p:cNvSpPr>
          <p:nvPr>
            <p:ph idx="1"/>
          </p:nvPr>
        </p:nvSpPr>
        <p:spPr/>
        <p:txBody>
          <a:bodyPr/>
          <a:lstStyle/>
          <a:p>
            <a:pPr algn="ctr"/>
            <a:r>
              <a:rPr lang="en-US" sz="4800" b="1" dirty="0">
                <a:solidFill>
                  <a:srgbClr val="000000"/>
                </a:solidFill>
                <a:cs typeface="Bodoni SvtyTwo SC ITC TT-Book" charset="0"/>
                <a:sym typeface="Bodoni SvtyTwo SC ITC TT-Book" charset="0"/>
              </a:rPr>
              <a:t>THANK YOU FOR YOUR ATTENDANCE </a:t>
            </a:r>
          </a:p>
          <a:p>
            <a:endParaRPr lang="en-US"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6388" y="2280266"/>
            <a:ext cx="8866473" cy="4360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184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   State legislation for child care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1222528"/>
              </p:ext>
            </p:extLst>
          </p:nvPr>
        </p:nvGraphicFramePr>
        <p:xfrm>
          <a:off x="933859" y="1528473"/>
          <a:ext cx="9177550" cy="5126521"/>
        </p:xfrm>
        <a:graphic>
          <a:graphicData uri="http://schemas.openxmlformats.org/presentationml/2006/ole">
            <mc:AlternateContent xmlns:mc="http://schemas.openxmlformats.org/markup-compatibility/2006">
              <mc:Choice xmlns:v="urn:schemas-microsoft-com:vml" Requires="v">
                <p:oleObj spid="_x0000_s1041" name="Document" r:id="rId3" imgW="6502400" imgH="3632200" progId="Word.Document.12">
                  <p:embed/>
                </p:oleObj>
              </mc:Choice>
              <mc:Fallback>
                <p:oleObj name="Document" r:id="rId3" imgW="6502400" imgH="3632200" progId="Word.Document.12">
                  <p:embed/>
                  <p:pic>
                    <p:nvPicPr>
                      <p:cNvPr id="0" name=""/>
                      <p:cNvPicPr/>
                      <p:nvPr/>
                    </p:nvPicPr>
                    <p:blipFill>
                      <a:blip r:embed="rId4"/>
                      <a:stretch>
                        <a:fillRect/>
                      </a:stretch>
                    </p:blipFill>
                    <p:spPr>
                      <a:xfrm>
                        <a:off x="933859" y="1528473"/>
                        <a:ext cx="9177550" cy="5126521"/>
                      </a:xfrm>
                      <a:prstGeom prst="rect">
                        <a:avLst/>
                      </a:prstGeom>
                    </p:spPr>
                  </p:pic>
                </p:oleObj>
              </mc:Fallback>
            </mc:AlternateContent>
          </a:graphicData>
        </a:graphic>
      </p:graphicFrame>
    </p:spTree>
    <p:extLst>
      <p:ext uri="{BB962C8B-B14F-4D97-AF65-F5344CB8AC3E}">
        <p14:creationId xmlns:p14="http://schemas.microsoft.com/office/powerpoint/2010/main" val="10257277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5" y="230588"/>
            <a:ext cx="8810236" cy="1121134"/>
          </a:xfrm>
        </p:spPr>
        <p:txBody>
          <a:bodyPr/>
          <a:lstStyle/>
          <a:p>
            <a:r>
              <a:rPr lang="en-US" dirty="0"/>
              <a:t>LEGISLATION - WHO</a:t>
            </a:r>
            <a:r>
              <a:rPr lang="ja-JP" altLang="en-US" dirty="0">
                <a:latin typeface="Arial"/>
              </a:rPr>
              <a:t>’</a:t>
            </a:r>
            <a:r>
              <a:rPr lang="en-US" dirty="0"/>
              <a:t>S IN </a:t>
            </a:r>
            <a:r>
              <a:rPr lang="en-US" dirty="0" smtClean="0"/>
              <a:t>CHARGE OF FIRE SAFETY</a:t>
            </a:r>
            <a:endParaRPr lang="en-US" dirty="0"/>
          </a:p>
        </p:txBody>
      </p:sp>
      <p:sp>
        <p:nvSpPr>
          <p:cNvPr id="3" name="Content Placeholder 2"/>
          <p:cNvSpPr>
            <a:spLocks noGrp="1"/>
          </p:cNvSpPr>
          <p:nvPr>
            <p:ph idx="1"/>
          </p:nvPr>
        </p:nvSpPr>
        <p:spPr/>
        <p:txBody>
          <a:bodyPr/>
          <a:lstStyle/>
          <a:p>
            <a:pPr marL="342868" indent="-342868">
              <a:buFont typeface="Arial"/>
              <a:buChar char="•"/>
            </a:pPr>
            <a:r>
              <a:rPr lang="en-US" sz="2400" dirty="0"/>
              <a:t>The federal government introduced a National Code for Child Care and Education - ACECQ</a:t>
            </a:r>
          </a:p>
          <a:p>
            <a:pPr marL="342868" indent="-342868">
              <a:buFont typeface="Arial"/>
              <a:buChar char="•"/>
            </a:pPr>
            <a:r>
              <a:rPr lang="en-US" sz="2400" dirty="0"/>
              <a:t>To operate facility owners need an approval from state authorities, but mainly the chief executive administering the </a:t>
            </a:r>
            <a:r>
              <a:rPr lang="ja-JP" altLang="en-US" sz="2400" dirty="0">
                <a:latin typeface="Arial"/>
              </a:rPr>
              <a:t>“</a:t>
            </a:r>
            <a:r>
              <a:rPr lang="en-AU" sz="2400" dirty="0">
                <a:hlinkClick r:id="rId2"/>
              </a:rPr>
              <a:t>Education and Care Services National Law Act </a:t>
            </a:r>
            <a:r>
              <a:rPr lang="en-AU" sz="2400" dirty="0">
                <a:hlinkClick r:id="rId2"/>
              </a:rPr>
              <a:t>2010</a:t>
            </a:r>
            <a:r>
              <a:rPr lang="en-AU" sz="2400" dirty="0"/>
              <a:t>”</a:t>
            </a:r>
          </a:p>
          <a:p>
            <a:pPr marL="342868" indent="-342868">
              <a:buFont typeface="Arial"/>
              <a:buChar char="•"/>
            </a:pPr>
            <a:r>
              <a:rPr lang="en-US" sz="2400" dirty="0"/>
              <a:t>An objective of these Acts is to ensure the safety, health and wellbeing of children  - so in assessing applications, this is a requirement!  ACECQ do not administer this process. </a:t>
            </a:r>
          </a:p>
          <a:p>
            <a:pPr marL="342868" indent="-342868">
              <a:buFont typeface="Arial"/>
              <a:buChar char="•"/>
            </a:pPr>
            <a:r>
              <a:rPr lang="en-US" sz="2400" dirty="0"/>
              <a:t>But, the childcare National Law has weakened protections for children in multi-</a:t>
            </a:r>
            <a:r>
              <a:rPr lang="en-US" sz="2400" dirty="0" err="1"/>
              <a:t>storey</a:t>
            </a:r>
            <a:r>
              <a:rPr lang="en-US" sz="2400" dirty="0"/>
              <a:t> buildings, transferring reliance to Building Law and Regulation by the states and territories</a:t>
            </a:r>
          </a:p>
          <a:p>
            <a:pPr marL="342868" indent="-342868">
              <a:buFont typeface="Arial"/>
              <a:buChar char="•"/>
            </a:pPr>
            <a:r>
              <a:rPr lang="en-US" sz="2400" dirty="0" err="1"/>
              <a:t>EG..Queensland</a:t>
            </a:r>
            <a:r>
              <a:rPr lang="en-US" sz="2400" dirty="0"/>
              <a:t> withdrew the Child Care Act and QDC legislation (QDC MP5.4), but nothing was added to the National Act or NCC 2016 fire safety sections to compensate. States adopted the new National Laws with the issue of fire safety unchecked and unresolved.</a:t>
            </a:r>
          </a:p>
          <a:p>
            <a:pPr marL="342868" indent="-342868">
              <a:buFont typeface="Arial"/>
              <a:buChar char="•"/>
            </a:pPr>
            <a:r>
              <a:rPr lang="en-US" sz="2400" dirty="0"/>
              <a:t>Premises applications are relying on a 25+ year old building code (NCC) and unreliable building certification processes in each state to address fire evacuation measures - so is that appropriate for high rise child care assessments?  NO IT IS NOT</a:t>
            </a:r>
          </a:p>
          <a:p>
            <a:pPr marL="342868" indent="-342868">
              <a:buFont typeface="Arial"/>
              <a:buChar char="•"/>
            </a:pPr>
            <a:endParaRPr lang="en-US" sz="2200" dirty="0"/>
          </a:p>
        </p:txBody>
      </p:sp>
    </p:spTree>
    <p:extLst>
      <p:ext uri="{BB962C8B-B14F-4D97-AF65-F5344CB8AC3E}">
        <p14:creationId xmlns:p14="http://schemas.microsoft.com/office/powerpoint/2010/main" val="6617100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565" y="230588"/>
            <a:ext cx="8810236" cy="1121134"/>
          </a:xfrm>
        </p:spPr>
        <p:txBody>
          <a:bodyPr/>
          <a:lstStyle/>
          <a:p>
            <a:r>
              <a:rPr lang="en-US" dirty="0"/>
              <a:t>LEGISLATION - WHO</a:t>
            </a:r>
            <a:r>
              <a:rPr lang="ja-JP" altLang="en-US" dirty="0">
                <a:latin typeface="Arial"/>
              </a:rPr>
              <a:t>’</a:t>
            </a:r>
            <a:r>
              <a:rPr lang="en-US" dirty="0"/>
              <a:t>S IN </a:t>
            </a:r>
            <a:r>
              <a:rPr lang="en-US" dirty="0" smtClean="0"/>
              <a:t>CHARGE OF FIRE SAFETY</a:t>
            </a:r>
            <a:endParaRPr lang="en-US" dirty="0"/>
          </a:p>
        </p:txBody>
      </p:sp>
      <p:sp>
        <p:nvSpPr>
          <p:cNvPr id="3" name="Content Placeholder 2"/>
          <p:cNvSpPr>
            <a:spLocks noGrp="1"/>
          </p:cNvSpPr>
          <p:nvPr>
            <p:ph idx="1"/>
          </p:nvPr>
        </p:nvSpPr>
        <p:spPr/>
        <p:txBody>
          <a:bodyPr/>
          <a:lstStyle/>
          <a:p>
            <a:pPr marL="342868" indent="-342868">
              <a:buFont typeface="Arial"/>
              <a:buChar char="•"/>
            </a:pPr>
            <a:r>
              <a:rPr lang="en-US" sz="2200" dirty="0"/>
              <a:t>All Child Care applications go to the Department of Education in each state to verify compliance </a:t>
            </a:r>
          </a:p>
          <a:p>
            <a:pPr marL="342868" indent="-342868">
              <a:buFont typeface="Arial"/>
              <a:buChar char="•"/>
            </a:pPr>
            <a:r>
              <a:rPr lang="en-US" sz="2200" dirty="0"/>
              <a:t>The work practices and placements are contained in government guidelines for Children</a:t>
            </a:r>
            <a:r>
              <a:rPr lang="en-AU" sz="2200" dirty="0">
                <a:latin typeface="Arial"/>
              </a:rPr>
              <a:t>’</a:t>
            </a:r>
            <a:r>
              <a:rPr lang="en-US" sz="2200" dirty="0"/>
              <a:t>s Services regulated at State and Territory levels. </a:t>
            </a:r>
          </a:p>
          <a:p>
            <a:pPr marL="342868" indent="-342868">
              <a:buFont typeface="Arial"/>
              <a:buChar char="•"/>
            </a:pPr>
            <a:r>
              <a:rPr lang="en-US" sz="2200" dirty="0"/>
              <a:t>The aspect of Fire safety in the premises, procedures and performance is not assessed by them. It is a loose referral to the building approval process only. </a:t>
            </a:r>
          </a:p>
          <a:p>
            <a:pPr marL="342868" indent="-342868">
              <a:buFont typeface="Arial"/>
              <a:buChar char="•"/>
            </a:pPr>
            <a:r>
              <a:rPr lang="en-US" sz="2200" dirty="0"/>
              <a:t>Plans and details must be submitted and other approvals also gained from the State Planning and Building authorities. Assessment Criteria for development In a Centre Zone (city e.g. </a:t>
            </a:r>
            <a:r>
              <a:rPr lang="en-US" sz="2200" b="1" dirty="0">
                <a:latin typeface="Goudy Old Style" charset="0"/>
                <a:cs typeface="Goudy Old Style" charset="0"/>
                <a:sym typeface="Goudy Old Style" charset="0"/>
              </a:rPr>
              <a:t>PC1, PC2</a:t>
            </a:r>
            <a:r>
              <a:rPr lang="en-US" sz="2200" dirty="0"/>
              <a:t>). This is where new Child Care locations will be added and have been added, in multi-</a:t>
            </a:r>
            <a:r>
              <a:rPr lang="en-US" sz="2200" dirty="0" err="1"/>
              <a:t>storey</a:t>
            </a:r>
            <a:r>
              <a:rPr lang="en-US" sz="2200" dirty="0"/>
              <a:t> buildings</a:t>
            </a:r>
          </a:p>
          <a:p>
            <a:pPr marL="342868" indent="-342868">
              <a:buFont typeface="Arial"/>
              <a:buChar char="•"/>
            </a:pPr>
            <a:r>
              <a:rPr lang="en-US" sz="2200" dirty="0"/>
              <a:t>Planning instruments for placement of a childcare </a:t>
            </a:r>
            <a:r>
              <a:rPr lang="en-US" sz="2200" dirty="0" err="1"/>
              <a:t>centre</a:t>
            </a:r>
            <a:r>
              <a:rPr lang="en-US" sz="2200" dirty="0"/>
              <a:t> within the community in the past made centres only acceptable if on ground or no higher than 2 levels</a:t>
            </a:r>
          </a:p>
          <a:p>
            <a:pPr marL="342868" indent="-342868">
              <a:buFont typeface="Arial"/>
              <a:buChar char="•"/>
            </a:pPr>
            <a:r>
              <a:rPr lang="en-US" sz="2200" dirty="0"/>
              <a:t>So this means the Building Certifier is in charge of child fire safety and the approval of this aspect. No other referrals are occurring beyond this currently.</a:t>
            </a:r>
          </a:p>
          <a:p>
            <a:pPr marL="342868" indent="-342868">
              <a:buFont typeface="Arial"/>
              <a:buChar char="•"/>
            </a:pPr>
            <a:r>
              <a:rPr lang="en-US" sz="2200" dirty="0"/>
              <a:t>Education for Fire Safety in not part of the curriculum in Australian Schools or our Educators </a:t>
            </a:r>
          </a:p>
        </p:txBody>
      </p:sp>
    </p:spTree>
    <p:extLst>
      <p:ext uri="{BB962C8B-B14F-4D97-AF65-F5344CB8AC3E}">
        <p14:creationId xmlns:p14="http://schemas.microsoft.com/office/powerpoint/2010/main" val="34331190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 y="438178"/>
            <a:ext cx="10275657" cy="758503"/>
          </a:xfrm>
        </p:spPr>
        <p:txBody>
          <a:bodyPr/>
          <a:lstStyle/>
          <a:p>
            <a:r>
              <a:rPr lang="en-US" sz="3200" dirty="0"/>
              <a:t>3   The BCA AND CHILD CARE IN HIGH RISE BUILDINGS</a:t>
            </a:r>
            <a:endParaRPr lang="en-US" sz="3200" dirty="0"/>
          </a:p>
        </p:txBody>
      </p:sp>
      <p:sp>
        <p:nvSpPr>
          <p:cNvPr id="3" name="Content Placeholder 2"/>
          <p:cNvSpPr>
            <a:spLocks noGrp="1"/>
          </p:cNvSpPr>
          <p:nvPr>
            <p:ph idx="1"/>
          </p:nvPr>
        </p:nvSpPr>
        <p:spPr/>
        <p:txBody>
          <a:bodyPr/>
          <a:lstStyle/>
          <a:p>
            <a:pPr marL="353979" indent="-268263">
              <a:buChar char="•"/>
            </a:pPr>
            <a:r>
              <a:rPr lang="en-US" sz="2400" dirty="0"/>
              <a:t>What the does the NCC contain to facilitate the design of Child Care for High Rise? </a:t>
            </a:r>
          </a:p>
          <a:p>
            <a:pPr marL="353979" indent="-268263">
              <a:buChar char="•"/>
            </a:pPr>
            <a:r>
              <a:rPr lang="en-US" sz="2400" dirty="0"/>
              <a:t>The BCA is based on the Fire Code Reform Centre studies 1980’s research and past legislation. That’s now more than 30 years ago.  </a:t>
            </a:r>
          </a:p>
          <a:p>
            <a:pPr marL="353979" indent="-268263">
              <a:buChar char="•"/>
            </a:pPr>
            <a:r>
              <a:rPr lang="en-US" sz="2400" dirty="0">
                <a:solidFill>
                  <a:srgbClr val="000000"/>
                </a:solidFill>
              </a:rPr>
              <a:t>NCC Volume 1 Class 9b – defines Early Childhood Centre or School  as   .. … . .. </a:t>
            </a:r>
          </a:p>
          <a:p>
            <a:pPr marL="85717"/>
            <a:r>
              <a:rPr lang="en-US" sz="2400" i="1" dirty="0">
                <a:solidFill>
                  <a:srgbClr val="57564B"/>
                </a:solidFill>
              </a:rPr>
              <a:t>	Assembly building means a building where people may assemble for:  	</a:t>
            </a:r>
          </a:p>
          <a:p>
            <a:pPr marL="85717"/>
            <a:r>
              <a:rPr lang="en-US" sz="2400" i="1" dirty="0">
                <a:solidFill>
                  <a:srgbClr val="57564B"/>
                </a:solidFill>
              </a:rPr>
              <a:t>	educational purposes in a school, </a:t>
            </a:r>
            <a:r>
              <a:rPr lang="en-US" sz="2400" i="1" dirty="0">
                <a:solidFill>
                  <a:srgbClr val="0000FF"/>
                </a:solidFill>
              </a:rPr>
              <a:t>early childhood </a:t>
            </a:r>
            <a:r>
              <a:rPr lang="en-US" sz="2400" i="1" dirty="0" err="1">
                <a:solidFill>
                  <a:srgbClr val="0000FF"/>
                </a:solidFill>
              </a:rPr>
              <a:t>centre</a:t>
            </a:r>
            <a:r>
              <a:rPr lang="en-US" sz="2400" i="1" dirty="0">
                <a:solidFill>
                  <a:srgbClr val="57564B"/>
                </a:solidFill>
              </a:rPr>
              <a:t>, preschool, or the like; </a:t>
            </a:r>
          </a:p>
          <a:p>
            <a:pPr marL="353979" indent="-268263">
              <a:buFont typeface="Arial" panose="020B0604020202020204" pitchFamily="34" charset="0"/>
              <a:buChar char="•"/>
            </a:pPr>
            <a:r>
              <a:rPr lang="en-US" sz="2400" b="1" dirty="0"/>
              <a:t>Early </a:t>
            </a:r>
            <a:r>
              <a:rPr lang="en-US" sz="2400" b="1" dirty="0"/>
              <a:t>childhood </a:t>
            </a:r>
            <a:r>
              <a:rPr lang="en-US" sz="2400" b="1" dirty="0" err="1"/>
              <a:t>centre</a:t>
            </a:r>
            <a:r>
              <a:rPr lang="en-US" sz="2400" b="1" dirty="0"/>
              <a:t> </a:t>
            </a:r>
            <a:r>
              <a:rPr lang="en-US" sz="2400" dirty="0"/>
              <a:t>means any premises or part thereof providing or intending to provide a </a:t>
            </a:r>
            <a:r>
              <a:rPr lang="en-US" sz="2400" dirty="0" err="1"/>
              <a:t>centre</a:t>
            </a:r>
            <a:r>
              <a:rPr lang="en-US" sz="2400" dirty="0"/>
              <a:t>-based education and </a:t>
            </a:r>
            <a:r>
              <a:rPr lang="en-US" sz="2400" dirty="0">
                <a:solidFill>
                  <a:srgbClr val="0000FF"/>
                </a:solidFill>
              </a:rPr>
              <a:t>care service </a:t>
            </a:r>
            <a:r>
              <a:rPr lang="en-US" sz="2400" dirty="0"/>
              <a:t>within the meaning of the </a:t>
            </a:r>
            <a:r>
              <a:rPr lang="en-US" sz="2400" i="1" dirty="0">
                <a:solidFill>
                  <a:srgbClr val="FF0000"/>
                </a:solidFill>
              </a:rPr>
              <a:t>Education and Care Services National Law Act 2010 (Vic</a:t>
            </a:r>
            <a:r>
              <a:rPr lang="en-US" sz="2400" dirty="0"/>
              <a:t>), the Education and Care Services National Regulations and </a:t>
            </a:r>
            <a:r>
              <a:rPr lang="en-US" sz="2400" dirty="0" err="1"/>
              <a:t>centre</a:t>
            </a:r>
            <a:r>
              <a:rPr lang="en-US" sz="2400" dirty="0"/>
              <a:t>-based services that are licensed or approved under State and Territory children's services law, but excludes education and care primarily provided to school aged children in outside school hours settings. </a:t>
            </a:r>
            <a:endParaRPr lang="en-US" sz="2400" dirty="0"/>
          </a:p>
          <a:p>
            <a:pPr marL="353979" indent="-268263">
              <a:buChar char="•"/>
            </a:pPr>
            <a:endParaRPr lang="en-US" sz="2400" dirty="0">
              <a:solidFill>
                <a:srgbClr val="57564B"/>
              </a:solidFill>
            </a:endParaRPr>
          </a:p>
        </p:txBody>
      </p:sp>
    </p:spTree>
    <p:extLst>
      <p:ext uri="{BB962C8B-B14F-4D97-AF65-F5344CB8AC3E}">
        <p14:creationId xmlns:p14="http://schemas.microsoft.com/office/powerpoint/2010/main" val="15364424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The BCA </a:t>
            </a:r>
            <a:r>
              <a:rPr lang="en-US" dirty="0"/>
              <a:t>AND CHILD CARE IN HIGH RISE BUILDINGS</a:t>
            </a:r>
          </a:p>
        </p:txBody>
      </p:sp>
      <p:sp>
        <p:nvSpPr>
          <p:cNvPr id="3" name="Content Placeholder 2"/>
          <p:cNvSpPr>
            <a:spLocks noGrp="1"/>
          </p:cNvSpPr>
          <p:nvPr>
            <p:ph idx="1"/>
          </p:nvPr>
        </p:nvSpPr>
        <p:spPr/>
        <p:txBody>
          <a:bodyPr/>
          <a:lstStyle/>
          <a:p>
            <a:pPr marL="353979" indent="-268263">
              <a:buChar char="•"/>
            </a:pPr>
            <a:r>
              <a:rPr lang="en-US" b="1" dirty="0" smtClean="0">
                <a:solidFill>
                  <a:schemeClr val="accent6">
                    <a:lumMod val="50000"/>
                  </a:schemeClr>
                </a:solidFill>
              </a:rPr>
              <a:t>There are separate NCC sections for Tasmania, Victoria and NSW</a:t>
            </a:r>
          </a:p>
          <a:p>
            <a:pPr marL="353979" indent="-268263">
              <a:buFont typeface="Arial" panose="020B0604020202020204" pitchFamily="34" charset="0"/>
              <a:buChar char="•"/>
            </a:pPr>
            <a:r>
              <a:rPr lang="en-US" sz="2400" dirty="0">
                <a:solidFill>
                  <a:srgbClr val="000000"/>
                </a:solidFill>
              </a:rPr>
              <a:t>E.G…  </a:t>
            </a:r>
            <a:r>
              <a:rPr lang="en-US" sz="2400" dirty="0">
                <a:solidFill>
                  <a:srgbClr val="000000"/>
                </a:solidFill>
              </a:rPr>
              <a:t>NSW (Part), Early childhood </a:t>
            </a:r>
            <a:r>
              <a:rPr lang="en-US" sz="2400" dirty="0" err="1">
                <a:solidFill>
                  <a:srgbClr val="000000"/>
                </a:solidFill>
              </a:rPr>
              <a:t>centre</a:t>
            </a:r>
            <a:r>
              <a:rPr lang="en-US" sz="2400" dirty="0">
                <a:solidFill>
                  <a:srgbClr val="000000"/>
                </a:solidFill>
              </a:rPr>
              <a:t> means:  a preschool, kindergarten or child-minding </a:t>
            </a:r>
            <a:r>
              <a:rPr lang="en-US" sz="2400" dirty="0" err="1">
                <a:solidFill>
                  <a:srgbClr val="000000"/>
                </a:solidFill>
              </a:rPr>
              <a:t>centre</a:t>
            </a:r>
            <a:r>
              <a:rPr lang="en-US" sz="2400" dirty="0">
                <a:solidFill>
                  <a:srgbClr val="000000"/>
                </a:solidFill>
              </a:rPr>
              <a:t> for the care or training of more than 5 children. </a:t>
            </a:r>
            <a:endParaRPr lang="en-US" sz="2400" dirty="0">
              <a:solidFill>
                <a:srgbClr val="000000"/>
              </a:solidFill>
            </a:endParaRPr>
          </a:p>
          <a:p>
            <a:pPr marL="353979" indent="-268263">
              <a:buFont typeface="Arial" panose="020B0604020202020204" pitchFamily="34" charset="0"/>
              <a:buChar char="•"/>
            </a:pPr>
            <a:r>
              <a:rPr lang="en-US" sz="2400" dirty="0">
                <a:solidFill>
                  <a:srgbClr val="000000"/>
                </a:solidFill>
              </a:rPr>
              <a:t>The NCC in Section A0.2 states: </a:t>
            </a:r>
          </a:p>
          <a:p>
            <a:pPr marL="85717">
              <a:spcBef>
                <a:spcPts val="0"/>
              </a:spcBef>
            </a:pPr>
            <a:r>
              <a:rPr lang="en-US" sz="2000" i="1" dirty="0">
                <a:solidFill>
                  <a:srgbClr val="000000"/>
                </a:solidFill>
              </a:rPr>
              <a:t>     Meeting the Performance Requirements: The Performance Requirements can only be satisfied by a—</a:t>
            </a:r>
          </a:p>
          <a:p>
            <a:pPr marL="85717">
              <a:spcBef>
                <a:spcPts val="0"/>
              </a:spcBef>
            </a:pPr>
            <a:r>
              <a:rPr lang="en-US" sz="2000" i="1" dirty="0">
                <a:solidFill>
                  <a:srgbClr val="000000"/>
                </a:solidFill>
              </a:rPr>
              <a:t>	(a) Performance Solution; or</a:t>
            </a:r>
          </a:p>
          <a:p>
            <a:pPr marL="85717">
              <a:spcBef>
                <a:spcPts val="0"/>
              </a:spcBef>
            </a:pPr>
            <a:r>
              <a:rPr lang="en-US" sz="2000" i="1" dirty="0">
                <a:solidFill>
                  <a:srgbClr val="000000"/>
                </a:solidFill>
              </a:rPr>
              <a:t>	(b) Deemed-to-Satisfy Solution; or</a:t>
            </a:r>
          </a:p>
          <a:p>
            <a:pPr marL="85717">
              <a:spcBef>
                <a:spcPts val="0"/>
              </a:spcBef>
            </a:pPr>
            <a:r>
              <a:rPr lang="en-US" sz="2000" i="1" dirty="0">
                <a:solidFill>
                  <a:srgbClr val="000000"/>
                </a:solidFill>
              </a:rPr>
              <a:t>	(c) combination of (a) and (b).</a:t>
            </a:r>
            <a:endParaRPr lang="en-US" sz="2000" i="1" dirty="0">
              <a:solidFill>
                <a:srgbClr val="000000"/>
              </a:solidFill>
            </a:endParaRPr>
          </a:p>
          <a:p>
            <a:pPr marL="353979" indent="-268263">
              <a:buChar char="•"/>
            </a:pPr>
            <a:r>
              <a:rPr lang="en-US" b="1" dirty="0" smtClean="0">
                <a:solidFill>
                  <a:schemeClr val="accent6">
                    <a:lumMod val="50000"/>
                  </a:schemeClr>
                </a:solidFill>
              </a:rPr>
              <a:t>Assessment Method </a:t>
            </a:r>
            <a:r>
              <a:rPr lang="en-US" sz="2400" dirty="0">
                <a:solidFill>
                  <a:srgbClr val="000000"/>
                </a:solidFill>
              </a:rPr>
              <a:t>means a method used for determining that a Building Solution complies with the Performance Requirements.</a:t>
            </a:r>
          </a:p>
          <a:p>
            <a:pPr marL="353979" indent="-268263">
              <a:buChar char="•"/>
            </a:pPr>
            <a:r>
              <a:rPr lang="en-US" sz="2400" dirty="0">
                <a:solidFill>
                  <a:srgbClr val="000000"/>
                </a:solidFill>
              </a:rPr>
              <a:t>These are the set of application rules we follow in the Child Care Assessments in this review. </a:t>
            </a:r>
          </a:p>
          <a:p>
            <a:pPr marL="353979" indent="-268263">
              <a:buChar char="•"/>
            </a:pPr>
            <a:r>
              <a:rPr lang="en-US" sz="2400" dirty="0">
                <a:solidFill>
                  <a:srgbClr val="000000"/>
                </a:solidFill>
              </a:rPr>
              <a:t>Following the </a:t>
            </a:r>
            <a:r>
              <a:rPr lang="en-US" sz="2400" dirty="0" err="1">
                <a:solidFill>
                  <a:srgbClr val="000000"/>
                </a:solidFill>
              </a:rPr>
              <a:t>DtS</a:t>
            </a:r>
            <a:r>
              <a:rPr lang="en-US" sz="2400" dirty="0">
                <a:solidFill>
                  <a:srgbClr val="000000"/>
                </a:solidFill>
              </a:rPr>
              <a:t> assessment of Sections A, C, D – we compare these to reality </a:t>
            </a:r>
          </a:p>
        </p:txBody>
      </p:sp>
    </p:spTree>
    <p:extLst>
      <p:ext uri="{BB962C8B-B14F-4D97-AF65-F5344CB8AC3E}">
        <p14:creationId xmlns:p14="http://schemas.microsoft.com/office/powerpoint/2010/main" val="32788638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A17">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839</TotalTime>
  <Words>4271</Words>
  <Application>Microsoft Macintosh PowerPoint</Application>
  <PresentationFormat>Custom</PresentationFormat>
  <Paragraphs>288</Paragraphs>
  <Slides>42</Slides>
  <Notes>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FA17</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Wyborn</dc:creator>
  <cp:lastModifiedBy>Stephen  Burton</cp:lastModifiedBy>
  <cp:revision>68</cp:revision>
  <cp:lastPrinted>2017-05-01T17:27:49Z</cp:lastPrinted>
  <dcterms:created xsi:type="dcterms:W3CDTF">2017-02-16T04:51:23Z</dcterms:created>
  <dcterms:modified xsi:type="dcterms:W3CDTF">2017-05-01T17:31:40Z</dcterms:modified>
</cp:coreProperties>
</file>