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bookmarkIdSeed="3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351" r:id="rId3"/>
    <p:sldId id="339" r:id="rId4"/>
    <p:sldId id="338" r:id="rId5"/>
    <p:sldId id="341" r:id="rId6"/>
    <p:sldId id="342" r:id="rId7"/>
    <p:sldId id="345" r:id="rId8"/>
    <p:sldId id="347" r:id="rId9"/>
    <p:sldId id="344" r:id="rId10"/>
    <p:sldId id="346" r:id="rId11"/>
    <p:sldId id="343" r:id="rId12"/>
    <p:sldId id="349" r:id="rId13"/>
    <p:sldId id="350" r:id="rId14"/>
    <p:sldId id="334" r:id="rId15"/>
    <p:sldId id="353" r:id="rId16"/>
    <p:sldId id="352" r:id="rId17"/>
    <p:sldId id="333" r:id="rId18"/>
    <p:sldId id="330" r:id="rId19"/>
    <p:sldId id="291" r:id="rId20"/>
  </p:sldIdLst>
  <p:sldSz cx="9144000" cy="6858000" type="screen4x3"/>
  <p:notesSz cx="6735763" cy="98663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5pPr>
    <a:lvl6pPr marL="2286000" algn="l" defTabSz="914400" rtl="0" eaLnBrk="1" latinLnBrk="0" hangingPunct="1">
      <a:defRPr sz="2400" kern="1200" baseline="-250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6pPr>
    <a:lvl7pPr marL="2743200" algn="l" defTabSz="914400" rtl="0" eaLnBrk="1" latinLnBrk="0" hangingPunct="1">
      <a:defRPr sz="2400" kern="1200" baseline="-250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7pPr>
    <a:lvl8pPr marL="3200400" algn="l" defTabSz="914400" rtl="0" eaLnBrk="1" latinLnBrk="0" hangingPunct="1">
      <a:defRPr sz="2400" kern="1200" baseline="-250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8pPr>
    <a:lvl9pPr marL="3657600" algn="l" defTabSz="914400" rtl="0" eaLnBrk="1" latinLnBrk="0" hangingPunct="1">
      <a:defRPr sz="2400" kern="1200" baseline="-250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3880"/>
    <a:srgbClr val="D52B1E"/>
    <a:srgbClr val="FF0000"/>
    <a:srgbClr val="C5391B"/>
    <a:srgbClr val="D21010"/>
    <a:srgbClr val="D53C1D"/>
    <a:srgbClr val="000099"/>
    <a:srgbClr val="5F3944"/>
    <a:srgbClr val="5E6E66"/>
    <a:srgbClr val="BFB6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78" autoAdjust="0"/>
    <p:restoredTop sz="92308" autoAdjust="0"/>
  </p:normalViewPr>
  <p:slideViewPr>
    <p:cSldViewPr>
      <p:cViewPr varScale="1">
        <p:scale>
          <a:sx n="81" d="100"/>
          <a:sy n="81" d="100"/>
        </p:scale>
        <p:origin x="166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8516" cy="492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901" tIns="45450" rIns="90901" bIns="4545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aseline="0">
                <a:ea typeface="ＭＳ Ｐゴシック" pitchFamily="16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7248" y="0"/>
            <a:ext cx="2918515" cy="492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901" tIns="45450" rIns="90901" bIns="4545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aseline="0">
                <a:ea typeface="ＭＳ Ｐゴシック" pitchFamily="16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3629"/>
            <a:ext cx="2918516" cy="492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901" tIns="45450" rIns="90901" bIns="4545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aseline="0">
                <a:ea typeface="ＭＳ Ｐゴシック" pitchFamily="16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7248" y="9373629"/>
            <a:ext cx="2918515" cy="492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901" tIns="45450" rIns="90901" bIns="4545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aseline="0">
                <a:ea typeface="ＭＳ Ｐゴシック" pitchFamily="16" charset="-128"/>
                <a:cs typeface="+mn-cs"/>
              </a:defRPr>
            </a:lvl1pPr>
          </a:lstStyle>
          <a:p>
            <a:pPr>
              <a:defRPr/>
            </a:pPr>
            <a:fld id="{F77D5458-3559-4A42-B24C-559B0A4952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30326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8516" cy="492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901" tIns="45450" rIns="90901" bIns="4545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aseline="0">
                <a:ea typeface="ＭＳ Ｐゴシック" pitchFamily="16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7248" y="0"/>
            <a:ext cx="2918515" cy="492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901" tIns="45450" rIns="90901" bIns="4545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aseline="0">
                <a:ea typeface="ＭＳ Ｐゴシック" pitchFamily="16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3288" y="741363"/>
            <a:ext cx="4929187" cy="36988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8733" y="4686815"/>
            <a:ext cx="4938298" cy="4438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901" tIns="45450" rIns="90901" bIns="45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3629"/>
            <a:ext cx="2918516" cy="492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901" tIns="45450" rIns="90901" bIns="4545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aseline="0">
                <a:ea typeface="ＭＳ Ｐゴシック" pitchFamily="16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7248" y="9373629"/>
            <a:ext cx="2918515" cy="492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901" tIns="45450" rIns="90901" bIns="4545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aseline="0">
                <a:ea typeface="ＭＳ Ｐゴシック" pitchFamily="16" charset="-128"/>
                <a:cs typeface="+mn-cs"/>
              </a:defRPr>
            </a:lvl1pPr>
          </a:lstStyle>
          <a:p>
            <a:pPr>
              <a:defRPr/>
            </a:pPr>
            <a:fld id="{47547B0D-CFFA-487C-AD0A-B7412A9266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968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sz="2800" dirty="0" smtClean="0">
              <a:solidFill>
                <a:schemeClr val="bg1"/>
              </a:solidFill>
              <a:latin typeface="Arial Black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173339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 txBox="1">
            <a:spLocks noGrp="1" noChangeArrowheads="1"/>
          </p:cNvSpPr>
          <p:nvPr/>
        </p:nvSpPr>
        <p:spPr bwMode="auto">
          <a:xfrm>
            <a:off x="3817248" y="9373629"/>
            <a:ext cx="2918515" cy="492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901" tIns="45450" rIns="90901" bIns="45450" anchor="b"/>
          <a:lstStyle/>
          <a:p>
            <a:pPr algn="r" eaLnBrk="0" hangingPunct="0"/>
            <a:fld id="{6767CAB8-B85F-48EB-A143-1B78CCC9669C}" type="slidenum">
              <a:rPr lang="en-US" sz="1200" baseline="0"/>
              <a:pPr algn="r" eaLnBrk="0" hangingPunct="0"/>
              <a:t>10</a:t>
            </a:fld>
            <a:endParaRPr lang="en-US" sz="1200" baseline="0" dirty="0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536427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 txBox="1">
            <a:spLocks noGrp="1" noChangeArrowheads="1"/>
          </p:cNvSpPr>
          <p:nvPr/>
        </p:nvSpPr>
        <p:spPr bwMode="auto">
          <a:xfrm>
            <a:off x="3817248" y="9373629"/>
            <a:ext cx="2918515" cy="492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901" tIns="45450" rIns="90901" bIns="45450" anchor="b"/>
          <a:lstStyle/>
          <a:p>
            <a:pPr algn="r" eaLnBrk="0" hangingPunct="0"/>
            <a:fld id="{6767CAB8-B85F-48EB-A143-1B78CCC9669C}" type="slidenum">
              <a:rPr lang="en-US" sz="1200" baseline="0"/>
              <a:pPr algn="r" eaLnBrk="0" hangingPunct="0"/>
              <a:t>11</a:t>
            </a:fld>
            <a:endParaRPr lang="en-US" sz="1200" baseline="0" dirty="0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572264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 txBox="1">
            <a:spLocks noGrp="1" noChangeArrowheads="1"/>
          </p:cNvSpPr>
          <p:nvPr/>
        </p:nvSpPr>
        <p:spPr bwMode="auto">
          <a:xfrm>
            <a:off x="3817248" y="9373629"/>
            <a:ext cx="2918515" cy="492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901" tIns="45450" rIns="90901" bIns="45450" anchor="b"/>
          <a:lstStyle/>
          <a:p>
            <a:pPr algn="r" eaLnBrk="0" hangingPunct="0"/>
            <a:fld id="{6767CAB8-B85F-48EB-A143-1B78CCC9669C}" type="slidenum">
              <a:rPr lang="en-US" sz="1200" baseline="0"/>
              <a:pPr algn="r" eaLnBrk="0" hangingPunct="0"/>
              <a:t>12</a:t>
            </a:fld>
            <a:endParaRPr lang="en-US" sz="1200" baseline="0" dirty="0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441150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 txBox="1">
            <a:spLocks noGrp="1" noChangeArrowheads="1"/>
          </p:cNvSpPr>
          <p:nvPr/>
        </p:nvSpPr>
        <p:spPr bwMode="auto">
          <a:xfrm>
            <a:off x="3817248" y="9373629"/>
            <a:ext cx="2918515" cy="492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901" tIns="45450" rIns="90901" bIns="45450" anchor="b"/>
          <a:lstStyle/>
          <a:p>
            <a:pPr algn="r" eaLnBrk="0" hangingPunct="0"/>
            <a:fld id="{6767CAB8-B85F-48EB-A143-1B78CCC9669C}" type="slidenum">
              <a:rPr lang="en-US" sz="1200" baseline="0"/>
              <a:pPr algn="r" eaLnBrk="0" hangingPunct="0"/>
              <a:t>13</a:t>
            </a:fld>
            <a:endParaRPr lang="en-US" sz="1200" baseline="0" dirty="0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290737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 txBox="1">
            <a:spLocks noGrp="1" noChangeArrowheads="1"/>
          </p:cNvSpPr>
          <p:nvPr/>
        </p:nvSpPr>
        <p:spPr bwMode="auto">
          <a:xfrm>
            <a:off x="3817248" y="9373629"/>
            <a:ext cx="2918515" cy="492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901" tIns="45450" rIns="90901" bIns="45450" anchor="b"/>
          <a:lstStyle/>
          <a:p>
            <a:pPr algn="r" eaLnBrk="0" hangingPunct="0"/>
            <a:fld id="{6767CAB8-B85F-48EB-A143-1B78CCC9669C}" type="slidenum">
              <a:rPr lang="en-US" sz="1200" baseline="0"/>
              <a:pPr algn="r" eaLnBrk="0" hangingPunct="0"/>
              <a:t>14</a:t>
            </a:fld>
            <a:endParaRPr lang="en-US" sz="1200" baseline="0" dirty="0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643139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 txBox="1">
            <a:spLocks noGrp="1" noChangeArrowheads="1"/>
          </p:cNvSpPr>
          <p:nvPr/>
        </p:nvSpPr>
        <p:spPr bwMode="auto">
          <a:xfrm>
            <a:off x="3817248" y="9373629"/>
            <a:ext cx="2918515" cy="492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901" tIns="45450" rIns="90901" bIns="45450" anchor="b"/>
          <a:lstStyle/>
          <a:p>
            <a:pPr algn="r" eaLnBrk="0" hangingPunct="0"/>
            <a:fld id="{6767CAB8-B85F-48EB-A143-1B78CCC9669C}" type="slidenum">
              <a:rPr lang="en-US" sz="1200" baseline="0"/>
              <a:pPr algn="r" eaLnBrk="0" hangingPunct="0"/>
              <a:t>15</a:t>
            </a:fld>
            <a:endParaRPr lang="en-US" sz="1200" baseline="0" dirty="0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332216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 txBox="1">
            <a:spLocks noGrp="1" noChangeArrowheads="1"/>
          </p:cNvSpPr>
          <p:nvPr/>
        </p:nvSpPr>
        <p:spPr bwMode="auto">
          <a:xfrm>
            <a:off x="3817248" y="9373629"/>
            <a:ext cx="2918515" cy="492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901" tIns="45450" rIns="90901" bIns="45450" anchor="b"/>
          <a:lstStyle/>
          <a:p>
            <a:pPr algn="r" eaLnBrk="0" hangingPunct="0"/>
            <a:fld id="{6767CAB8-B85F-48EB-A143-1B78CCC9669C}" type="slidenum">
              <a:rPr lang="en-US" sz="1200" baseline="0"/>
              <a:pPr algn="r" eaLnBrk="0" hangingPunct="0"/>
              <a:t>16</a:t>
            </a:fld>
            <a:endParaRPr lang="en-US" sz="1200" baseline="0" dirty="0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739078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 txBox="1">
            <a:spLocks noGrp="1" noChangeArrowheads="1"/>
          </p:cNvSpPr>
          <p:nvPr/>
        </p:nvSpPr>
        <p:spPr bwMode="auto">
          <a:xfrm>
            <a:off x="3817248" y="9373629"/>
            <a:ext cx="2918515" cy="492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901" tIns="45450" rIns="90901" bIns="45450" anchor="b"/>
          <a:lstStyle/>
          <a:p>
            <a:pPr algn="r" eaLnBrk="0" hangingPunct="0"/>
            <a:fld id="{6767CAB8-B85F-48EB-A143-1B78CCC9669C}" type="slidenum">
              <a:rPr lang="en-US" sz="1200" baseline="0"/>
              <a:pPr algn="r" eaLnBrk="0" hangingPunct="0"/>
              <a:t>17</a:t>
            </a:fld>
            <a:endParaRPr lang="en-US" sz="1200" baseline="0" dirty="0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082926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 txBox="1">
            <a:spLocks noGrp="1" noChangeArrowheads="1"/>
          </p:cNvSpPr>
          <p:nvPr/>
        </p:nvSpPr>
        <p:spPr bwMode="auto">
          <a:xfrm>
            <a:off x="3817248" y="9373629"/>
            <a:ext cx="2918515" cy="492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901" tIns="45450" rIns="90901" bIns="45450" anchor="b"/>
          <a:lstStyle/>
          <a:p>
            <a:pPr algn="r" eaLnBrk="0" hangingPunct="0"/>
            <a:fld id="{6767CAB8-B85F-48EB-A143-1B78CCC9669C}" type="slidenum">
              <a:rPr lang="en-US" sz="1200" baseline="0"/>
              <a:pPr algn="r" eaLnBrk="0" hangingPunct="0"/>
              <a:t>18</a:t>
            </a:fld>
            <a:endParaRPr lang="en-US" sz="1200" baseline="0" dirty="0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948100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 txBox="1">
            <a:spLocks noGrp="1" noChangeArrowheads="1"/>
          </p:cNvSpPr>
          <p:nvPr/>
        </p:nvSpPr>
        <p:spPr bwMode="auto">
          <a:xfrm>
            <a:off x="3817248" y="9373629"/>
            <a:ext cx="2918515" cy="492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901" tIns="45450" rIns="90901" bIns="45450" anchor="b"/>
          <a:lstStyle/>
          <a:p>
            <a:pPr algn="r" eaLnBrk="0" hangingPunct="0"/>
            <a:fld id="{6767CAB8-B85F-48EB-A143-1B78CCC9669C}" type="slidenum">
              <a:rPr lang="en-US" sz="1200" baseline="0"/>
              <a:pPr algn="r" eaLnBrk="0" hangingPunct="0"/>
              <a:t>19</a:t>
            </a:fld>
            <a:endParaRPr lang="en-US" sz="1200" baseline="0" dirty="0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12258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 txBox="1">
            <a:spLocks noGrp="1" noChangeArrowheads="1"/>
          </p:cNvSpPr>
          <p:nvPr/>
        </p:nvSpPr>
        <p:spPr bwMode="auto">
          <a:xfrm>
            <a:off x="3817248" y="9373629"/>
            <a:ext cx="2918515" cy="492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901" tIns="45450" rIns="90901" bIns="45450" anchor="b"/>
          <a:lstStyle/>
          <a:p>
            <a:pPr algn="r" eaLnBrk="0" hangingPunct="0"/>
            <a:fld id="{6767CAB8-B85F-48EB-A143-1B78CCC9669C}" type="slidenum">
              <a:rPr lang="en-US" sz="1200" baseline="0"/>
              <a:pPr algn="r" eaLnBrk="0" hangingPunct="0"/>
              <a:t>2</a:t>
            </a:fld>
            <a:endParaRPr lang="en-US" sz="1200" baseline="0" dirty="0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884661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 txBox="1">
            <a:spLocks noGrp="1" noChangeArrowheads="1"/>
          </p:cNvSpPr>
          <p:nvPr/>
        </p:nvSpPr>
        <p:spPr bwMode="auto">
          <a:xfrm>
            <a:off x="3817248" y="9373629"/>
            <a:ext cx="2918515" cy="492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901" tIns="45450" rIns="90901" bIns="45450" anchor="b"/>
          <a:lstStyle/>
          <a:p>
            <a:pPr algn="r" eaLnBrk="0" hangingPunct="0"/>
            <a:fld id="{6767CAB8-B85F-48EB-A143-1B78CCC9669C}" type="slidenum">
              <a:rPr lang="en-US" sz="1200" baseline="0"/>
              <a:pPr algn="r" eaLnBrk="0" hangingPunct="0"/>
              <a:t>3</a:t>
            </a:fld>
            <a:endParaRPr lang="en-US" sz="1200" baseline="0" dirty="0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556164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 txBox="1">
            <a:spLocks noGrp="1" noChangeArrowheads="1"/>
          </p:cNvSpPr>
          <p:nvPr/>
        </p:nvSpPr>
        <p:spPr bwMode="auto">
          <a:xfrm>
            <a:off x="3817248" y="9373629"/>
            <a:ext cx="2918515" cy="492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901" tIns="45450" rIns="90901" bIns="45450" anchor="b"/>
          <a:lstStyle/>
          <a:p>
            <a:pPr algn="r" eaLnBrk="0" hangingPunct="0"/>
            <a:fld id="{6767CAB8-B85F-48EB-A143-1B78CCC9669C}" type="slidenum">
              <a:rPr lang="en-US" sz="1200" baseline="0"/>
              <a:pPr algn="r" eaLnBrk="0" hangingPunct="0"/>
              <a:t>4</a:t>
            </a:fld>
            <a:endParaRPr lang="en-US" sz="1200" baseline="0" dirty="0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632453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 txBox="1">
            <a:spLocks noGrp="1" noChangeArrowheads="1"/>
          </p:cNvSpPr>
          <p:nvPr/>
        </p:nvSpPr>
        <p:spPr bwMode="auto">
          <a:xfrm>
            <a:off x="3817248" y="9373629"/>
            <a:ext cx="2918515" cy="492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901" tIns="45450" rIns="90901" bIns="45450" anchor="b"/>
          <a:lstStyle/>
          <a:p>
            <a:pPr algn="r" eaLnBrk="0" hangingPunct="0"/>
            <a:fld id="{6767CAB8-B85F-48EB-A143-1B78CCC9669C}" type="slidenum">
              <a:rPr lang="en-US" sz="1200" baseline="0"/>
              <a:pPr algn="r" eaLnBrk="0" hangingPunct="0"/>
              <a:t>5</a:t>
            </a:fld>
            <a:endParaRPr lang="en-US" sz="1200" baseline="0" dirty="0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743651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 txBox="1">
            <a:spLocks noGrp="1" noChangeArrowheads="1"/>
          </p:cNvSpPr>
          <p:nvPr/>
        </p:nvSpPr>
        <p:spPr bwMode="auto">
          <a:xfrm>
            <a:off x="3817248" y="9373629"/>
            <a:ext cx="2918515" cy="492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901" tIns="45450" rIns="90901" bIns="45450" anchor="b"/>
          <a:lstStyle/>
          <a:p>
            <a:pPr algn="r" eaLnBrk="0" hangingPunct="0"/>
            <a:fld id="{6767CAB8-B85F-48EB-A143-1B78CCC9669C}" type="slidenum">
              <a:rPr lang="en-US" sz="1200" baseline="0"/>
              <a:pPr algn="r" eaLnBrk="0" hangingPunct="0"/>
              <a:t>6</a:t>
            </a:fld>
            <a:endParaRPr lang="en-US" sz="1200" baseline="0" dirty="0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065684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 txBox="1">
            <a:spLocks noGrp="1" noChangeArrowheads="1"/>
          </p:cNvSpPr>
          <p:nvPr/>
        </p:nvSpPr>
        <p:spPr bwMode="auto">
          <a:xfrm>
            <a:off x="3817248" y="9373629"/>
            <a:ext cx="2918515" cy="492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901" tIns="45450" rIns="90901" bIns="45450" anchor="b"/>
          <a:lstStyle/>
          <a:p>
            <a:pPr algn="r" eaLnBrk="0" hangingPunct="0"/>
            <a:fld id="{6767CAB8-B85F-48EB-A143-1B78CCC9669C}" type="slidenum">
              <a:rPr lang="en-US" sz="1200" baseline="0"/>
              <a:pPr algn="r" eaLnBrk="0" hangingPunct="0"/>
              <a:t>7</a:t>
            </a:fld>
            <a:endParaRPr lang="en-US" sz="1200" baseline="0" dirty="0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22118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 txBox="1">
            <a:spLocks noGrp="1" noChangeArrowheads="1"/>
          </p:cNvSpPr>
          <p:nvPr/>
        </p:nvSpPr>
        <p:spPr bwMode="auto">
          <a:xfrm>
            <a:off x="3817248" y="9373629"/>
            <a:ext cx="2918515" cy="492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901" tIns="45450" rIns="90901" bIns="45450" anchor="b"/>
          <a:lstStyle/>
          <a:p>
            <a:pPr algn="r" eaLnBrk="0" hangingPunct="0"/>
            <a:fld id="{6767CAB8-B85F-48EB-A143-1B78CCC9669C}" type="slidenum">
              <a:rPr lang="en-US" sz="1200" baseline="0"/>
              <a:pPr algn="r" eaLnBrk="0" hangingPunct="0"/>
              <a:t>8</a:t>
            </a:fld>
            <a:endParaRPr lang="en-US" sz="1200" baseline="0" dirty="0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666123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 txBox="1">
            <a:spLocks noGrp="1" noChangeArrowheads="1"/>
          </p:cNvSpPr>
          <p:nvPr/>
        </p:nvSpPr>
        <p:spPr bwMode="auto">
          <a:xfrm>
            <a:off x="3817248" y="9373629"/>
            <a:ext cx="2918515" cy="492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901" tIns="45450" rIns="90901" bIns="45450" anchor="b"/>
          <a:lstStyle/>
          <a:p>
            <a:pPr algn="r" eaLnBrk="0" hangingPunct="0"/>
            <a:fld id="{6767CAB8-B85F-48EB-A143-1B78CCC9669C}" type="slidenum">
              <a:rPr lang="en-US" sz="1200" baseline="0"/>
              <a:pPr algn="r" eaLnBrk="0" hangingPunct="0"/>
              <a:t>9</a:t>
            </a:fld>
            <a:endParaRPr lang="en-US" sz="1200" baseline="0" dirty="0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31321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 userDrawn="1"/>
        </p:nvSpPr>
        <p:spPr bwMode="auto">
          <a:xfrm>
            <a:off x="8172450" y="6237288"/>
            <a:ext cx="2873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fld id="{52C55EE7-4642-4E20-91A7-80B1789DA078}" type="slidenum">
              <a:rPr lang="en-AU" sz="1000">
                <a:ea typeface="ＭＳ Ｐゴシック" pitchFamily="16" charset="-128"/>
                <a:cs typeface="+mn-cs"/>
              </a:rPr>
              <a:pPr eaLnBrk="0" hangingPunct="0">
                <a:defRPr/>
              </a:pPr>
              <a:t>‹#›</a:t>
            </a:fld>
            <a:endParaRPr lang="en-AU" sz="1000">
              <a:ea typeface="ＭＳ Ｐゴシック" pitchFamily="16" charset="-128"/>
              <a:cs typeface="+mn-cs"/>
            </a:endParaRPr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mtClean="0"/>
            </a:lvl1pPr>
          </a:lstStyle>
          <a:p>
            <a:r>
              <a:rPr lang="en-AU" smtClean="0"/>
              <a:t>Click to edit Master title style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mtClean="0"/>
            </a:lvl1pPr>
          </a:lstStyle>
          <a:p>
            <a:r>
              <a:rPr lang="en-AU" smtClean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Text Box 4"/>
          <p:cNvSpPr txBox="1">
            <a:spLocks noChangeArrowheads="1"/>
          </p:cNvSpPr>
          <p:nvPr userDrawn="1"/>
        </p:nvSpPr>
        <p:spPr bwMode="auto">
          <a:xfrm>
            <a:off x="8172450" y="6237288"/>
            <a:ext cx="2873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fld id="{1C09DD13-C3B5-4D92-93CA-0A609E0FCF7D}" type="slidenum">
              <a:rPr lang="en-AU" sz="1000">
                <a:ea typeface="ＭＳ Ｐゴシック" pitchFamily="16" charset="-128"/>
                <a:cs typeface="+mn-cs"/>
              </a:rPr>
              <a:pPr eaLnBrk="0" hangingPunct="0">
                <a:defRPr/>
              </a:pPr>
              <a:t>‹#›</a:t>
            </a:fld>
            <a:endParaRPr lang="en-AU" sz="1000">
              <a:ea typeface="ＭＳ Ｐゴシック" pitchFamily="16" charset="-128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6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6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6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6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6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6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6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emf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www.fire.nsw.gov.au/" TargetMode="External"/><Relationship Id="rId5" Type="http://schemas.openxmlformats.org/officeDocument/2006/relationships/hyperlink" Target="mailto:s@fire.nsw.gov.au" TargetMode="Externa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jp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emf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emf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IMG_7318 cropp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060848"/>
            <a:ext cx="9144000" cy="466371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0" y="6021288"/>
            <a:ext cx="9144000" cy="836712"/>
          </a:xfrm>
          <a:prstGeom prst="rect">
            <a:avLst/>
          </a:prstGeom>
          <a:solidFill>
            <a:srgbClr val="D52B1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-2500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260648"/>
            <a:ext cx="3744416" cy="1046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rest_FRNSW_Colour_CMY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96336" y="5301208"/>
            <a:ext cx="1186625" cy="14085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395536" y="5859656"/>
            <a:ext cx="7200800" cy="1241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AU" sz="2000" dirty="0" smtClean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</a:pPr>
            <a:r>
              <a:rPr lang="en-AU" sz="2000" dirty="0" smtClean="0">
                <a:solidFill>
                  <a:schemeClr val="bg1"/>
                </a:solidFill>
              </a:rPr>
              <a:t>Jamie Vistnes</a:t>
            </a:r>
            <a:br>
              <a:rPr lang="en-AU" sz="2000" dirty="0" smtClean="0">
                <a:solidFill>
                  <a:schemeClr val="bg1"/>
                </a:solidFill>
              </a:rPr>
            </a:br>
            <a:r>
              <a:rPr lang="en-AU" sz="2000" dirty="0" smtClean="0">
                <a:solidFill>
                  <a:schemeClr val="bg1"/>
                </a:solidFill>
              </a:rPr>
              <a:t>Manager, Fire Safety Policy Unit</a:t>
            </a:r>
          </a:p>
          <a:p>
            <a:pPr>
              <a:spcBef>
                <a:spcPct val="50000"/>
              </a:spcBef>
            </a:pPr>
            <a:endParaRPr lang="en-AU" sz="28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0" y="1988840"/>
            <a:ext cx="9144000" cy="144016"/>
          </a:xfrm>
          <a:prstGeom prst="rect">
            <a:avLst/>
          </a:prstGeom>
          <a:solidFill>
            <a:srgbClr val="D52B1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-2500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16386" name="Rectangle 2"/>
          <p:cNvSpPr txBox="1">
            <a:spLocks noChangeArrowheads="1"/>
          </p:cNvSpPr>
          <p:nvPr/>
        </p:nvSpPr>
        <p:spPr bwMode="auto">
          <a:xfrm>
            <a:off x="0" y="1628800"/>
            <a:ext cx="9144000" cy="931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120000"/>
              </a:lnSpc>
            </a:pPr>
            <a:r>
              <a:rPr lang="en-AU" sz="3600" baseline="0" dirty="0" smtClean="0">
                <a:solidFill>
                  <a:srgbClr val="D52B1E"/>
                </a:solidFill>
                <a:latin typeface="+mj-lt"/>
              </a:rPr>
              <a:t>	     </a:t>
            </a:r>
            <a:r>
              <a:rPr lang="en-AU" sz="2000" baseline="0" dirty="0">
                <a:solidFill>
                  <a:srgbClr val="D52B1E"/>
                </a:solidFill>
                <a:latin typeface="+mj-lt"/>
              </a:rPr>
              <a:t>What to look at in fire engineering analysis </a:t>
            </a:r>
            <a:endParaRPr lang="en-US" sz="3600" baseline="0" dirty="0" smtClean="0">
              <a:solidFill>
                <a:srgbClr val="D52B1E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endParaRPr lang="en-US" sz="2800" baseline="0" dirty="0">
              <a:solidFill>
                <a:srgbClr val="D52B1E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endParaRPr lang="en-US" sz="2800" baseline="0" dirty="0">
              <a:solidFill>
                <a:srgbClr val="D52B1E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0" y="0"/>
            <a:ext cx="9144000" cy="1052736"/>
          </a:xfrm>
          <a:prstGeom prst="rect">
            <a:avLst/>
          </a:prstGeom>
          <a:solidFill>
            <a:srgbClr val="D52B1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2969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0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sz="2800" dirty="0" smtClean="0">
                <a:solidFill>
                  <a:schemeClr val="bg1"/>
                </a:solidFill>
              </a:rPr>
              <a:t>Well Documented and Well Validated</a:t>
            </a:r>
          </a:p>
        </p:txBody>
      </p:sp>
      <p:sp>
        <p:nvSpPr>
          <p:cNvPr id="29698" name="Rectangle 46"/>
          <p:cNvSpPr>
            <a:spLocks noChangeArrowheads="1"/>
          </p:cNvSpPr>
          <p:nvPr/>
        </p:nvSpPr>
        <p:spPr bwMode="auto">
          <a:xfrm>
            <a:off x="468313" y="1268413"/>
            <a:ext cx="7620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10000"/>
              </a:lnSpc>
              <a:spcBef>
                <a:spcPct val="20000"/>
              </a:spcBef>
            </a:pPr>
            <a:endParaRPr lang="en-GB" sz="3600" b="1" baseline="0">
              <a:solidFill>
                <a:srgbClr val="C5391B"/>
              </a:solidFill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395536" y="1557138"/>
            <a:ext cx="8424935" cy="4896198"/>
          </a:xfrm>
          <a:prstGeom prst="rect">
            <a:avLst/>
          </a:prstGeo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100" baseline="0" dirty="0" smtClean="0">
                <a:solidFill>
                  <a:srgbClr val="143880"/>
                </a:solidFill>
              </a:rPr>
              <a:t>FDS may be considered generally well validated for predicting smoke movement in a building.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100" baseline="0" dirty="0" smtClean="0">
                <a:solidFill>
                  <a:srgbClr val="143880"/>
                </a:solidFill>
              </a:rPr>
              <a:t>Can also be used to predict fire spread and sprinkler operation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AU" sz="2100" baseline="0" dirty="0" smtClean="0">
                <a:solidFill>
                  <a:srgbClr val="143880"/>
                </a:solidFill>
              </a:rPr>
              <a:t>Questions still remain as to </a:t>
            </a:r>
            <a:r>
              <a:rPr lang="en-AU" sz="2100" baseline="0" dirty="0" smtClean="0">
                <a:solidFill>
                  <a:srgbClr val="143880"/>
                </a:solidFill>
              </a:rPr>
              <a:t>how </a:t>
            </a:r>
            <a:r>
              <a:rPr lang="en-AU" sz="2100" baseline="0" dirty="0" smtClean="0">
                <a:solidFill>
                  <a:srgbClr val="143880"/>
                </a:solidFill>
              </a:rPr>
              <a:t>accurately </a:t>
            </a:r>
            <a:r>
              <a:rPr lang="en-AU" sz="2100" baseline="0" dirty="0" smtClean="0">
                <a:solidFill>
                  <a:srgbClr val="143880"/>
                </a:solidFill>
              </a:rPr>
              <a:t>are these predicted.</a:t>
            </a:r>
            <a:endParaRPr lang="en-AU" sz="2100" baseline="0" dirty="0" smtClean="0">
              <a:solidFill>
                <a:srgbClr val="14388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100" baseline="0" dirty="0" smtClean="0">
                <a:solidFill>
                  <a:srgbClr val="143880"/>
                </a:solidFill>
              </a:rPr>
              <a:t>Therefore</a:t>
            </a:r>
            <a:r>
              <a:rPr lang="en-AU" sz="2100" baseline="0" dirty="0" smtClean="0">
                <a:solidFill>
                  <a:srgbClr val="143880"/>
                </a:solidFill>
              </a:rPr>
              <a:t>, just because something is included in a model, doesn’t mean it can always be used.</a:t>
            </a:r>
          </a:p>
          <a:p>
            <a:endParaRPr lang="en-AU" sz="2100" baseline="0" dirty="0">
              <a:solidFill>
                <a:srgbClr val="143880"/>
              </a:solidFill>
            </a:endParaRPr>
          </a:p>
          <a:p>
            <a:endParaRPr lang="en-US" sz="2100" baseline="0" dirty="0">
              <a:solidFill>
                <a:srgbClr val="14388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15313" y="6286500"/>
            <a:ext cx="214312" cy="338138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/>
          <a:p>
            <a:pPr eaLnBrk="0" hangingPunct="0">
              <a:defRPr/>
            </a:pPr>
            <a:endParaRPr lang="en-AU" dirty="0">
              <a:ea typeface="ＭＳ Ｐゴシック" pitchFamily="16" charset="-128"/>
              <a:cs typeface="+mn-cs"/>
            </a:endParaRPr>
          </a:p>
        </p:txBody>
      </p:sp>
      <p:pic>
        <p:nvPicPr>
          <p:cNvPr id="10" name="Picture 1" descr="C:\Users\han30200\Desktop\Untitled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65304"/>
            <a:ext cx="9144000" cy="692696"/>
          </a:xfrm>
          <a:prstGeom prst="rect">
            <a:avLst/>
          </a:prstGeom>
          <a:noFill/>
        </p:spPr>
      </p:pic>
      <p:pic>
        <p:nvPicPr>
          <p:cNvPr id="9" name="Picture 8" descr="Crest_FRNSW_Colour_CMYK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25192" y="103165"/>
            <a:ext cx="678633" cy="8055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5736" y="3923959"/>
            <a:ext cx="5130316" cy="224134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297378" y="5251852"/>
            <a:ext cx="17274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600" dirty="0"/>
              <a:t>http://www.tyco-fire.com/TFP_common/DoorWayFlowsWP.pdf</a:t>
            </a:r>
          </a:p>
        </p:txBody>
      </p:sp>
    </p:spTree>
    <p:extLst>
      <p:ext uri="{BB962C8B-B14F-4D97-AF65-F5344CB8AC3E}">
        <p14:creationId xmlns:p14="http://schemas.microsoft.com/office/powerpoint/2010/main" val="314163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0" y="0"/>
            <a:ext cx="9144000" cy="1052736"/>
          </a:xfrm>
          <a:prstGeom prst="rect">
            <a:avLst/>
          </a:prstGeom>
          <a:solidFill>
            <a:srgbClr val="D52B1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2969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0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sz="2800" dirty="0" smtClean="0">
                <a:solidFill>
                  <a:schemeClr val="bg1"/>
                </a:solidFill>
              </a:rPr>
              <a:t>Suitable for task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29698" name="Rectangle 46"/>
          <p:cNvSpPr>
            <a:spLocks noChangeArrowheads="1"/>
          </p:cNvSpPr>
          <p:nvPr/>
        </p:nvSpPr>
        <p:spPr bwMode="auto">
          <a:xfrm>
            <a:off x="468313" y="1268413"/>
            <a:ext cx="7620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10000"/>
              </a:lnSpc>
              <a:spcBef>
                <a:spcPct val="20000"/>
              </a:spcBef>
            </a:pPr>
            <a:endParaRPr lang="en-GB" sz="3600" b="1" baseline="0">
              <a:solidFill>
                <a:srgbClr val="C5391B"/>
              </a:solidFill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395536" y="1557138"/>
            <a:ext cx="8785225" cy="4896198"/>
          </a:xfrm>
          <a:prstGeom prst="rect">
            <a:avLst/>
          </a:prstGeo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100" baseline="0" dirty="0" smtClean="0">
                <a:solidFill>
                  <a:srgbClr val="143880"/>
                </a:solidFill>
              </a:rPr>
              <a:t>Some typical examples not considered suitable for the task: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AU" sz="2100" baseline="0" dirty="0" smtClean="0">
                <a:solidFill>
                  <a:srgbClr val="143880"/>
                </a:solidFill>
              </a:rPr>
              <a:t>Egress </a:t>
            </a:r>
            <a:r>
              <a:rPr lang="en-AU" sz="2100" baseline="0" dirty="0">
                <a:solidFill>
                  <a:srgbClr val="143880"/>
                </a:solidFill>
              </a:rPr>
              <a:t>modelling may be undertaken to demonstrate that the evacuation time is short compared to the FRL prescribed, however these times do not correlate.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AU" sz="2100" baseline="0" dirty="0">
                <a:solidFill>
                  <a:srgbClr val="143880"/>
                </a:solidFill>
              </a:rPr>
              <a:t>Fire Brigade Intervention is often analysed and quantified (to some extent), however not linked to the acceptance criteria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100" baseline="0" dirty="0">
              <a:solidFill>
                <a:srgbClr val="14388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100" baseline="0" dirty="0">
                <a:solidFill>
                  <a:srgbClr val="143880"/>
                </a:solidFill>
              </a:rPr>
              <a:t>Whilst quantitative modelling and robust technical analysis is encouraged, it needs to be appropriate to the agreed acceptance criteria and not used as a “smoke screen” to fill out the report. </a:t>
            </a:r>
          </a:p>
          <a:p>
            <a:endParaRPr lang="en-AU" sz="2100" baseline="0" dirty="0" smtClean="0">
              <a:solidFill>
                <a:srgbClr val="143880"/>
              </a:solidFill>
            </a:endParaRPr>
          </a:p>
          <a:p>
            <a:endParaRPr lang="en-AU" sz="2100" baseline="0" dirty="0">
              <a:solidFill>
                <a:srgbClr val="143880"/>
              </a:solidFill>
            </a:endParaRPr>
          </a:p>
          <a:p>
            <a:endParaRPr lang="en-US" sz="2100" baseline="0" dirty="0">
              <a:solidFill>
                <a:srgbClr val="14388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15313" y="6286500"/>
            <a:ext cx="214312" cy="338138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/>
          <a:p>
            <a:pPr eaLnBrk="0" hangingPunct="0">
              <a:defRPr/>
            </a:pPr>
            <a:endParaRPr lang="en-AU" dirty="0">
              <a:ea typeface="ＭＳ Ｐゴシック" pitchFamily="16" charset="-128"/>
              <a:cs typeface="+mn-cs"/>
            </a:endParaRPr>
          </a:p>
        </p:txBody>
      </p:sp>
      <p:pic>
        <p:nvPicPr>
          <p:cNvPr id="10" name="Picture 1" descr="C:\Users\han30200\Desktop\Untitled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65304"/>
            <a:ext cx="9144000" cy="692696"/>
          </a:xfrm>
          <a:prstGeom prst="rect">
            <a:avLst/>
          </a:prstGeom>
          <a:noFill/>
        </p:spPr>
      </p:pic>
      <p:pic>
        <p:nvPicPr>
          <p:cNvPr id="9" name="Picture 8" descr="Crest_FRNSW_Colour_CMYK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25192" y="103165"/>
            <a:ext cx="678633" cy="8055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3837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0" y="0"/>
            <a:ext cx="9144000" cy="1052736"/>
          </a:xfrm>
          <a:prstGeom prst="rect">
            <a:avLst/>
          </a:prstGeom>
          <a:solidFill>
            <a:srgbClr val="D52B1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2969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0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sz="2800" dirty="0">
                <a:solidFill>
                  <a:schemeClr val="bg1"/>
                </a:solidFill>
              </a:rPr>
              <a:t>Within </a:t>
            </a:r>
            <a:r>
              <a:rPr lang="en-US" sz="2800" dirty="0" smtClean="0">
                <a:solidFill>
                  <a:schemeClr val="bg1"/>
                </a:solidFill>
              </a:rPr>
              <a:t>Limitations </a:t>
            </a:r>
            <a:r>
              <a:rPr lang="en-US" sz="2800" dirty="0">
                <a:solidFill>
                  <a:schemeClr val="bg1"/>
                </a:solidFill>
              </a:rPr>
              <a:t>and </a:t>
            </a:r>
            <a:r>
              <a:rPr lang="en-US" sz="2800" dirty="0" smtClean="0">
                <a:solidFill>
                  <a:schemeClr val="bg1"/>
                </a:solidFill>
              </a:rPr>
              <a:t>Assumptions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9698" name="Rectangle 46"/>
          <p:cNvSpPr>
            <a:spLocks noChangeArrowheads="1"/>
          </p:cNvSpPr>
          <p:nvPr/>
        </p:nvSpPr>
        <p:spPr bwMode="auto">
          <a:xfrm>
            <a:off x="468313" y="1268413"/>
            <a:ext cx="7620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10000"/>
              </a:lnSpc>
              <a:spcBef>
                <a:spcPct val="20000"/>
              </a:spcBef>
            </a:pPr>
            <a:endParaRPr lang="en-GB" sz="3600" b="1" baseline="0">
              <a:solidFill>
                <a:srgbClr val="C5391B"/>
              </a:solidFill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395536" y="1557138"/>
            <a:ext cx="8785225" cy="4896198"/>
          </a:xfrm>
          <a:prstGeom prst="rect">
            <a:avLst/>
          </a:prstGeo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100" baseline="0" dirty="0" smtClean="0">
                <a:solidFill>
                  <a:srgbClr val="143880"/>
                </a:solidFill>
              </a:rPr>
              <a:t>How well do you know the limitations and assumptions of a tool?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100" baseline="0" dirty="0" smtClean="0">
              <a:solidFill>
                <a:srgbClr val="14388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100" baseline="0" dirty="0" smtClean="0">
                <a:solidFill>
                  <a:srgbClr val="143880"/>
                </a:solidFill>
              </a:rPr>
              <a:t>Have you looked at the basis for deriving the tool?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AU" sz="2100" baseline="0" dirty="0" smtClean="0">
                <a:solidFill>
                  <a:srgbClr val="143880"/>
                </a:solidFill>
              </a:rPr>
              <a:t>For example, fire severity calculations derived from experiments in relatively small compartments.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100" baseline="0" dirty="0" smtClean="0">
              <a:solidFill>
                <a:srgbClr val="14388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100" baseline="0" dirty="0" smtClean="0">
                <a:solidFill>
                  <a:srgbClr val="143880"/>
                </a:solidFill>
              </a:rPr>
              <a:t>When </a:t>
            </a:r>
            <a:r>
              <a:rPr lang="en-AU" sz="2100" baseline="0" dirty="0">
                <a:solidFill>
                  <a:srgbClr val="143880"/>
                </a:solidFill>
              </a:rPr>
              <a:t>is it OK to </a:t>
            </a:r>
            <a:r>
              <a:rPr lang="en-AU" sz="2100" baseline="0" dirty="0" smtClean="0">
                <a:solidFill>
                  <a:srgbClr val="143880"/>
                </a:solidFill>
              </a:rPr>
              <a:t>move outside these limitations?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AU" sz="2100" baseline="0" dirty="0" smtClean="0">
                <a:solidFill>
                  <a:srgbClr val="143880"/>
                </a:solidFill>
              </a:rPr>
              <a:t>For example, using a </a:t>
            </a:r>
            <a:r>
              <a:rPr lang="en-AU" sz="2100" baseline="0" dirty="0">
                <a:solidFill>
                  <a:srgbClr val="143880"/>
                </a:solidFill>
              </a:rPr>
              <a:t>zone model for </a:t>
            </a:r>
            <a:r>
              <a:rPr lang="en-AU" sz="2100" baseline="0" dirty="0" smtClean="0">
                <a:solidFill>
                  <a:srgbClr val="143880"/>
                </a:solidFill>
              </a:rPr>
              <a:t>a 2,500m</a:t>
            </a:r>
            <a:r>
              <a:rPr lang="en-AU" sz="2100" baseline="30000" dirty="0" smtClean="0">
                <a:solidFill>
                  <a:srgbClr val="143880"/>
                </a:solidFill>
              </a:rPr>
              <a:t>2 </a:t>
            </a:r>
            <a:r>
              <a:rPr lang="en-AU" sz="2100" baseline="0" dirty="0" smtClean="0">
                <a:solidFill>
                  <a:srgbClr val="143880"/>
                </a:solidFill>
              </a:rPr>
              <a:t>compartment?</a:t>
            </a:r>
            <a:endParaRPr lang="en-AU" sz="2100" baseline="0" dirty="0" smtClean="0">
              <a:solidFill>
                <a:srgbClr val="14388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100" baseline="0" dirty="0" smtClean="0">
              <a:solidFill>
                <a:srgbClr val="14388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100" baseline="0" dirty="0" smtClean="0">
                <a:solidFill>
                  <a:srgbClr val="143880"/>
                </a:solidFill>
              </a:rPr>
              <a:t>Again, are these clearly documented in the FEB/FER?</a:t>
            </a:r>
            <a:endParaRPr lang="en-AU" sz="2100" baseline="0" dirty="0">
              <a:solidFill>
                <a:srgbClr val="143880"/>
              </a:solidFill>
            </a:endParaRPr>
          </a:p>
          <a:p>
            <a:endParaRPr lang="en-US" sz="2100" baseline="0" dirty="0">
              <a:solidFill>
                <a:srgbClr val="14388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15313" y="6286500"/>
            <a:ext cx="214312" cy="338138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/>
          <a:p>
            <a:pPr eaLnBrk="0" hangingPunct="0">
              <a:defRPr/>
            </a:pPr>
            <a:endParaRPr lang="en-AU" dirty="0">
              <a:ea typeface="ＭＳ Ｐゴシック" pitchFamily="16" charset="-128"/>
              <a:cs typeface="+mn-cs"/>
            </a:endParaRPr>
          </a:p>
        </p:txBody>
      </p:sp>
      <p:pic>
        <p:nvPicPr>
          <p:cNvPr id="10" name="Picture 1" descr="C:\Users\han30200\Desktop\Untitled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65304"/>
            <a:ext cx="9144000" cy="692696"/>
          </a:xfrm>
          <a:prstGeom prst="rect">
            <a:avLst/>
          </a:prstGeom>
          <a:noFill/>
        </p:spPr>
      </p:pic>
      <p:pic>
        <p:nvPicPr>
          <p:cNvPr id="9" name="Picture 8" descr="Crest_FRNSW_Colour_CMYK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25192" y="103165"/>
            <a:ext cx="678633" cy="8055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3622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0" y="0"/>
            <a:ext cx="9144000" cy="1052736"/>
          </a:xfrm>
          <a:prstGeom prst="rect">
            <a:avLst/>
          </a:prstGeom>
          <a:solidFill>
            <a:srgbClr val="D52B1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2969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0"/>
            <a:ext cx="7772400" cy="1143000"/>
          </a:xfrm>
        </p:spPr>
        <p:txBody>
          <a:bodyPr/>
          <a:lstStyle/>
          <a:p>
            <a:pPr algn="l" eaLnBrk="1" hangingPunct="1"/>
            <a:r>
              <a:rPr lang="en-AU" sz="2800" dirty="0">
                <a:solidFill>
                  <a:schemeClr val="bg1"/>
                </a:solidFill>
              </a:rPr>
              <a:t>Generate suitable outputs to address acceptance criteria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29698" name="Rectangle 46"/>
          <p:cNvSpPr>
            <a:spLocks noChangeArrowheads="1"/>
          </p:cNvSpPr>
          <p:nvPr/>
        </p:nvSpPr>
        <p:spPr bwMode="auto">
          <a:xfrm>
            <a:off x="468313" y="1268413"/>
            <a:ext cx="7620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10000"/>
              </a:lnSpc>
              <a:spcBef>
                <a:spcPct val="20000"/>
              </a:spcBef>
            </a:pPr>
            <a:endParaRPr lang="en-GB" sz="3600" b="1" baseline="0">
              <a:solidFill>
                <a:srgbClr val="C5391B"/>
              </a:solidFill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395536" y="1557138"/>
            <a:ext cx="8785225" cy="4896198"/>
          </a:xfrm>
          <a:prstGeom prst="rect">
            <a:avLst/>
          </a:prstGeo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100" baseline="0" dirty="0" smtClean="0">
                <a:solidFill>
                  <a:srgbClr val="143880"/>
                </a:solidFill>
              </a:rPr>
              <a:t>Can the results generated be used to demonstrate that the acceptance criteria has been achieved?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100" baseline="0" dirty="0" smtClean="0">
              <a:solidFill>
                <a:srgbClr val="14388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100" baseline="0" dirty="0" smtClean="0">
                <a:solidFill>
                  <a:srgbClr val="143880"/>
                </a:solidFill>
              </a:rPr>
              <a:t>Without sufficient outputs: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AU" sz="2100" baseline="0" dirty="0" smtClean="0">
                <a:solidFill>
                  <a:srgbClr val="143880"/>
                </a:solidFill>
              </a:rPr>
              <a:t>The </a:t>
            </a:r>
            <a:r>
              <a:rPr lang="en-AU" sz="2100" baseline="0" dirty="0">
                <a:solidFill>
                  <a:srgbClr val="143880"/>
                </a:solidFill>
              </a:rPr>
              <a:t>conclusions drawn from the analysis cannot be appropriately </a:t>
            </a:r>
            <a:r>
              <a:rPr lang="en-AU" sz="2100" baseline="0" dirty="0" smtClean="0">
                <a:solidFill>
                  <a:srgbClr val="143880"/>
                </a:solidFill>
              </a:rPr>
              <a:t>documented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AU" sz="2100" baseline="0" dirty="0" smtClean="0">
                <a:solidFill>
                  <a:srgbClr val="143880"/>
                </a:solidFill>
              </a:rPr>
              <a:t>Makes it </a:t>
            </a:r>
            <a:r>
              <a:rPr lang="en-AU" sz="2100" baseline="0" dirty="0">
                <a:solidFill>
                  <a:srgbClr val="143880"/>
                </a:solidFill>
              </a:rPr>
              <a:t>d</a:t>
            </a:r>
            <a:r>
              <a:rPr lang="en-AU" sz="2100" baseline="0" dirty="0" smtClean="0">
                <a:solidFill>
                  <a:srgbClr val="143880"/>
                </a:solidFill>
              </a:rPr>
              <a:t>ifficult for a reviewer to determine how much </a:t>
            </a:r>
            <a:r>
              <a:rPr lang="en-AU" sz="2100" baseline="0" dirty="0" smtClean="0">
                <a:solidFill>
                  <a:srgbClr val="143880"/>
                </a:solidFill>
              </a:rPr>
              <a:t>engineering judgement has been used</a:t>
            </a:r>
            <a:endParaRPr lang="en-AU" sz="2100" baseline="0" dirty="0" smtClean="0">
              <a:solidFill>
                <a:srgbClr val="143880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en-AU" sz="2100" baseline="0" dirty="0" smtClean="0">
              <a:solidFill>
                <a:srgbClr val="143880"/>
              </a:solidFill>
            </a:endParaRPr>
          </a:p>
          <a:p>
            <a:endParaRPr lang="en-AU" sz="2100" baseline="0" dirty="0">
              <a:solidFill>
                <a:srgbClr val="143880"/>
              </a:solidFill>
            </a:endParaRPr>
          </a:p>
          <a:p>
            <a:endParaRPr lang="en-US" sz="2100" baseline="0" dirty="0">
              <a:solidFill>
                <a:srgbClr val="14388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15313" y="6286500"/>
            <a:ext cx="214312" cy="338138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/>
          <a:p>
            <a:pPr eaLnBrk="0" hangingPunct="0">
              <a:defRPr/>
            </a:pPr>
            <a:endParaRPr lang="en-AU" dirty="0">
              <a:ea typeface="ＭＳ Ｐゴシック" pitchFamily="16" charset="-128"/>
              <a:cs typeface="+mn-cs"/>
            </a:endParaRPr>
          </a:p>
        </p:txBody>
      </p:sp>
      <p:pic>
        <p:nvPicPr>
          <p:cNvPr id="10" name="Picture 1" descr="C:\Users\han30200\Desktop\Untitled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65304"/>
            <a:ext cx="9144000" cy="692696"/>
          </a:xfrm>
          <a:prstGeom prst="rect">
            <a:avLst/>
          </a:prstGeom>
          <a:noFill/>
        </p:spPr>
      </p:pic>
      <p:pic>
        <p:nvPicPr>
          <p:cNvPr id="9" name="Picture 8" descr="Crest_FRNSW_Colour_CMYK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25192" y="103165"/>
            <a:ext cx="678633" cy="8055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6191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0" y="0"/>
            <a:ext cx="9144000" cy="1052736"/>
          </a:xfrm>
          <a:prstGeom prst="rect">
            <a:avLst/>
          </a:prstGeom>
          <a:solidFill>
            <a:srgbClr val="D52B1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2969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0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sz="2800" dirty="0" smtClean="0">
                <a:solidFill>
                  <a:schemeClr val="bg1"/>
                </a:solidFill>
              </a:rPr>
              <a:t>Use of Technical Tools - Inputs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29698" name="Rectangle 46"/>
          <p:cNvSpPr>
            <a:spLocks noChangeArrowheads="1"/>
          </p:cNvSpPr>
          <p:nvPr/>
        </p:nvSpPr>
        <p:spPr bwMode="auto">
          <a:xfrm>
            <a:off x="468313" y="1268413"/>
            <a:ext cx="7620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10000"/>
              </a:lnSpc>
              <a:spcBef>
                <a:spcPct val="20000"/>
              </a:spcBef>
            </a:pPr>
            <a:endParaRPr lang="en-GB" sz="3600" b="1" baseline="0">
              <a:solidFill>
                <a:srgbClr val="C5391B"/>
              </a:solidFill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395536" y="1557138"/>
            <a:ext cx="8785225" cy="4896198"/>
          </a:xfrm>
          <a:prstGeom prst="rect">
            <a:avLst/>
          </a:prstGeom>
        </p:spPr>
        <p:txBody>
          <a:bodyPr/>
          <a:lstStyle/>
          <a:p>
            <a:pPr marL="355600" lvl="3" indent="-355600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AU" sz="2100" baseline="0" dirty="0" smtClean="0">
                <a:solidFill>
                  <a:srgbClr val="143880"/>
                </a:solidFill>
              </a:rPr>
              <a:t>Obviously affect the outcome – so critical</a:t>
            </a:r>
            <a:endParaRPr lang="en-AU" sz="2100" baseline="0" dirty="0" smtClean="0">
              <a:solidFill>
                <a:srgbClr val="143880"/>
              </a:solidFill>
            </a:endParaRPr>
          </a:p>
          <a:p>
            <a:pPr marL="355600" lvl="3" indent="-355600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AU" sz="2100" baseline="0" dirty="0" smtClean="0">
                <a:solidFill>
                  <a:srgbClr val="143880"/>
                </a:solidFill>
              </a:rPr>
              <a:t>FRNSW experience a general lack </a:t>
            </a:r>
            <a:r>
              <a:rPr lang="en-AU" sz="2100" baseline="0" dirty="0" smtClean="0">
                <a:solidFill>
                  <a:srgbClr val="143880"/>
                </a:solidFill>
              </a:rPr>
              <a:t>of </a:t>
            </a:r>
            <a:r>
              <a:rPr lang="en-AU" sz="2100" baseline="0" dirty="0" smtClean="0">
                <a:solidFill>
                  <a:srgbClr val="143880"/>
                </a:solidFill>
              </a:rPr>
              <a:t>detail in FEB, therefore how can we agree</a:t>
            </a:r>
          </a:p>
          <a:p>
            <a:pPr marL="812800" lvl="4" indent="-355600" eaLnBrk="0" hangingPunct="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AU" sz="2100" baseline="0" dirty="0" smtClean="0">
                <a:solidFill>
                  <a:srgbClr val="143880"/>
                </a:solidFill>
              </a:rPr>
              <a:t>Need to further work on what are considered critical to the analysis</a:t>
            </a:r>
          </a:p>
          <a:p>
            <a:pPr marL="812800" lvl="4" indent="-355600" eaLnBrk="0" hangingPunct="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AU" sz="2100" baseline="0" dirty="0" smtClean="0">
                <a:solidFill>
                  <a:srgbClr val="143880"/>
                </a:solidFill>
              </a:rPr>
              <a:t>All inputs/assumptions clearly justified and documented</a:t>
            </a:r>
          </a:p>
          <a:p>
            <a:pPr marL="812800" lvl="4" indent="-355600" eaLnBrk="0" hangingPunct="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AU" sz="2100" baseline="0" dirty="0" smtClean="0">
                <a:solidFill>
                  <a:srgbClr val="143880"/>
                </a:solidFill>
              </a:rPr>
              <a:t>Also often find changes occur between FEB and</a:t>
            </a:r>
            <a:r>
              <a:rPr lang="en-AU" sz="2100" baseline="0" dirty="0" smtClean="0">
                <a:solidFill>
                  <a:srgbClr val="143880"/>
                </a:solidFill>
              </a:rPr>
              <a:t> FER, but not documented</a:t>
            </a:r>
          </a:p>
          <a:p>
            <a:pPr marL="355600" lvl="3" indent="-355600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AU" sz="2100" baseline="0" dirty="0" smtClean="0">
                <a:solidFill>
                  <a:srgbClr val="143880"/>
                </a:solidFill>
              </a:rPr>
              <a:t>Note: New Zealand Verification Method not considered an appropriate reference as this is a VM for an different country’s building code with no specific supporting references</a:t>
            </a:r>
            <a:endParaRPr lang="en-AU" sz="2100" baseline="0" dirty="0" smtClean="0">
              <a:solidFill>
                <a:srgbClr val="143880"/>
              </a:solidFill>
            </a:endParaRPr>
          </a:p>
          <a:p>
            <a:pPr marL="355600" indent="-355600" eaLnBrk="0" hangingPunct="0">
              <a:spcBef>
                <a:spcPct val="20000"/>
              </a:spcBef>
              <a:buFont typeface="Arial" pitchFamily="34" charset="0"/>
              <a:buChar char="•"/>
            </a:pPr>
            <a:endParaRPr lang="en-US" sz="2100" baseline="0" dirty="0" smtClean="0">
              <a:solidFill>
                <a:srgbClr val="14388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15313" y="6286500"/>
            <a:ext cx="214312" cy="338138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/>
          <a:p>
            <a:pPr eaLnBrk="0" hangingPunct="0">
              <a:defRPr/>
            </a:pPr>
            <a:endParaRPr lang="en-AU" dirty="0">
              <a:ea typeface="ＭＳ Ｐゴシック" pitchFamily="16" charset="-128"/>
              <a:cs typeface="+mn-cs"/>
            </a:endParaRPr>
          </a:p>
        </p:txBody>
      </p:sp>
      <p:pic>
        <p:nvPicPr>
          <p:cNvPr id="10" name="Picture 1" descr="C:\Users\han30200\Desktop\Untitled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65304"/>
            <a:ext cx="9144000" cy="692696"/>
          </a:xfrm>
          <a:prstGeom prst="rect">
            <a:avLst/>
          </a:prstGeom>
          <a:noFill/>
        </p:spPr>
      </p:pic>
      <p:pic>
        <p:nvPicPr>
          <p:cNvPr id="9" name="Picture 8" descr="Crest_FRNSW_Colour_CMYK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25192" y="103165"/>
            <a:ext cx="678633" cy="8055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9007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0" y="0"/>
            <a:ext cx="9144000" cy="1052736"/>
          </a:xfrm>
          <a:prstGeom prst="rect">
            <a:avLst/>
          </a:prstGeom>
          <a:solidFill>
            <a:srgbClr val="D52B1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2969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0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sz="2800" dirty="0" smtClean="0">
                <a:solidFill>
                  <a:schemeClr val="bg1"/>
                </a:solidFill>
              </a:rPr>
              <a:t>Use of Technical Tools - Inputs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29698" name="Rectangle 46"/>
          <p:cNvSpPr>
            <a:spLocks noChangeArrowheads="1"/>
          </p:cNvSpPr>
          <p:nvPr/>
        </p:nvSpPr>
        <p:spPr bwMode="auto">
          <a:xfrm>
            <a:off x="468313" y="1268413"/>
            <a:ext cx="7620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10000"/>
              </a:lnSpc>
              <a:spcBef>
                <a:spcPct val="20000"/>
              </a:spcBef>
            </a:pPr>
            <a:endParaRPr lang="en-GB" sz="3600" b="1" baseline="0">
              <a:solidFill>
                <a:srgbClr val="C5391B"/>
              </a:solidFill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395536" y="1557138"/>
            <a:ext cx="8785225" cy="4896198"/>
          </a:xfrm>
          <a:prstGeom prst="rect">
            <a:avLst/>
          </a:prstGeom>
        </p:spPr>
        <p:txBody>
          <a:bodyPr/>
          <a:lstStyle/>
          <a:p>
            <a:pPr marL="355600" lvl="3" indent="-355600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AU" sz="2100" baseline="0" dirty="0" smtClean="0">
                <a:solidFill>
                  <a:srgbClr val="143880"/>
                </a:solidFill>
              </a:rPr>
              <a:t>Sensitivities need to be considered, which may vary according to the tool being used</a:t>
            </a:r>
          </a:p>
          <a:p>
            <a:pPr marL="812800" lvl="4" indent="-355600" eaLnBrk="0" hangingPunct="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AU" sz="2100" baseline="0" dirty="0" smtClean="0">
                <a:solidFill>
                  <a:srgbClr val="143880"/>
                </a:solidFill>
              </a:rPr>
              <a:t>These should also be identified at FEB stage</a:t>
            </a:r>
          </a:p>
          <a:p>
            <a:pPr marL="812800" lvl="4" indent="-355600" eaLnBrk="0" hangingPunct="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AU" sz="2100" baseline="0" dirty="0" smtClean="0">
                <a:solidFill>
                  <a:srgbClr val="143880"/>
                </a:solidFill>
              </a:rPr>
              <a:t>FRNSW experience a wide variation in how this is considered</a:t>
            </a:r>
            <a:endParaRPr lang="en-AU" sz="2100" baseline="0" dirty="0" smtClean="0">
              <a:solidFill>
                <a:srgbClr val="143880"/>
              </a:solidFill>
            </a:endParaRPr>
          </a:p>
          <a:p>
            <a:pPr marL="355600" indent="-355600" eaLnBrk="0" hangingPunct="0">
              <a:spcBef>
                <a:spcPct val="20000"/>
              </a:spcBef>
              <a:buFont typeface="Arial" pitchFamily="34" charset="0"/>
              <a:buChar char="•"/>
            </a:pPr>
            <a:endParaRPr lang="en-US" sz="2100" baseline="0" dirty="0" smtClean="0">
              <a:solidFill>
                <a:srgbClr val="14388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15313" y="6286500"/>
            <a:ext cx="214312" cy="338138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/>
          <a:p>
            <a:pPr eaLnBrk="0" hangingPunct="0">
              <a:defRPr/>
            </a:pPr>
            <a:endParaRPr lang="en-AU" dirty="0">
              <a:ea typeface="ＭＳ Ｐゴシック" pitchFamily="16" charset="-128"/>
              <a:cs typeface="+mn-cs"/>
            </a:endParaRPr>
          </a:p>
        </p:txBody>
      </p:sp>
      <p:pic>
        <p:nvPicPr>
          <p:cNvPr id="10" name="Picture 1" descr="C:\Users\han30200\Desktop\Untitled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65304"/>
            <a:ext cx="9144000" cy="692696"/>
          </a:xfrm>
          <a:prstGeom prst="rect">
            <a:avLst/>
          </a:prstGeom>
          <a:noFill/>
        </p:spPr>
      </p:pic>
      <p:pic>
        <p:nvPicPr>
          <p:cNvPr id="9" name="Picture 8" descr="Crest_FRNSW_Colour_CMYK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25192" y="103165"/>
            <a:ext cx="678633" cy="8055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435151"/>
            <a:ext cx="3048000" cy="2286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34134" y="5551874"/>
            <a:ext cx="267573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/>
              <a:t>https://pages.nist.gov/cfast/</a:t>
            </a:r>
          </a:p>
        </p:txBody>
      </p:sp>
    </p:spTree>
    <p:extLst>
      <p:ext uri="{BB962C8B-B14F-4D97-AF65-F5344CB8AC3E}">
        <p14:creationId xmlns:p14="http://schemas.microsoft.com/office/powerpoint/2010/main" val="312969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0" y="0"/>
            <a:ext cx="9144000" cy="1052736"/>
          </a:xfrm>
          <a:prstGeom prst="rect">
            <a:avLst/>
          </a:prstGeom>
          <a:solidFill>
            <a:srgbClr val="D52B1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2969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0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sz="2800" dirty="0" smtClean="0">
                <a:solidFill>
                  <a:schemeClr val="bg1"/>
                </a:solidFill>
              </a:rPr>
              <a:t>Use of Technical Tools - Outputs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29698" name="Rectangle 46"/>
          <p:cNvSpPr>
            <a:spLocks noChangeArrowheads="1"/>
          </p:cNvSpPr>
          <p:nvPr/>
        </p:nvSpPr>
        <p:spPr bwMode="auto">
          <a:xfrm>
            <a:off x="468313" y="1268413"/>
            <a:ext cx="7620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10000"/>
              </a:lnSpc>
              <a:spcBef>
                <a:spcPct val="20000"/>
              </a:spcBef>
            </a:pPr>
            <a:endParaRPr lang="en-GB" sz="3600" b="1" baseline="0">
              <a:solidFill>
                <a:srgbClr val="C5391B"/>
              </a:solidFill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395536" y="1557138"/>
            <a:ext cx="8785225" cy="4896198"/>
          </a:xfrm>
          <a:prstGeom prst="rect">
            <a:avLst/>
          </a:prstGeom>
        </p:spPr>
        <p:txBody>
          <a:bodyPr/>
          <a:lstStyle/>
          <a:p>
            <a:pPr marL="355600" lvl="3" indent="-355600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AU" sz="2100" baseline="0" dirty="0" smtClean="0">
                <a:solidFill>
                  <a:srgbClr val="143880"/>
                </a:solidFill>
              </a:rPr>
              <a:t>Need to be sufficient </a:t>
            </a:r>
            <a:r>
              <a:rPr lang="en-AU" sz="2100" baseline="0" dirty="0" smtClean="0">
                <a:solidFill>
                  <a:srgbClr val="143880"/>
                </a:solidFill>
              </a:rPr>
              <a:t>to justify the results/conclusions </a:t>
            </a:r>
            <a:r>
              <a:rPr lang="en-AU" sz="2100" baseline="0" dirty="0" smtClean="0">
                <a:solidFill>
                  <a:srgbClr val="143880"/>
                </a:solidFill>
              </a:rPr>
              <a:t>made</a:t>
            </a:r>
          </a:p>
          <a:p>
            <a:pPr marL="355600" lvl="3" indent="-355600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AU" sz="2100" baseline="0" dirty="0" smtClean="0">
                <a:solidFill>
                  <a:srgbClr val="143880"/>
                </a:solidFill>
              </a:rPr>
              <a:t>FRNSW experience a wide variation in both what outputs are </a:t>
            </a:r>
            <a:r>
              <a:rPr lang="en-AU" sz="2100" baseline="0" dirty="0" smtClean="0">
                <a:solidFill>
                  <a:srgbClr val="143880"/>
                </a:solidFill>
              </a:rPr>
              <a:t>shown and how they are used, for example:</a:t>
            </a:r>
          </a:p>
          <a:p>
            <a:pPr marL="812800" lvl="4" indent="-355600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AU" sz="2100" baseline="0" dirty="0" smtClean="0">
                <a:solidFill>
                  <a:srgbClr val="143880"/>
                </a:solidFill>
              </a:rPr>
              <a:t>No results, only reference to modelling bein</a:t>
            </a:r>
            <a:r>
              <a:rPr lang="en-AU" sz="2100" baseline="0" dirty="0" smtClean="0">
                <a:solidFill>
                  <a:srgbClr val="143880"/>
                </a:solidFill>
              </a:rPr>
              <a:t>g undertaken</a:t>
            </a:r>
            <a:endParaRPr lang="en-AU" sz="2100" baseline="0" dirty="0" smtClean="0">
              <a:solidFill>
                <a:srgbClr val="143880"/>
              </a:solidFill>
            </a:endParaRPr>
          </a:p>
          <a:p>
            <a:pPr marL="812800" lvl="4" indent="-355600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AU" sz="2100" baseline="0" dirty="0" smtClean="0">
                <a:solidFill>
                  <a:srgbClr val="143880"/>
                </a:solidFill>
              </a:rPr>
              <a:t>A random sample of CFD results provided that may not directly correlate with times concerned</a:t>
            </a:r>
          </a:p>
          <a:p>
            <a:pPr marL="812800" lvl="4" indent="-355600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AU" sz="2100" baseline="0" dirty="0" smtClean="0">
                <a:solidFill>
                  <a:srgbClr val="143880"/>
                </a:solidFill>
              </a:rPr>
              <a:t>CFD results at certain locations only</a:t>
            </a:r>
            <a:endParaRPr lang="en-AU" sz="2100" baseline="0" dirty="0" smtClean="0">
              <a:solidFill>
                <a:srgbClr val="143880"/>
              </a:solidFill>
            </a:endParaRPr>
          </a:p>
          <a:p>
            <a:pPr marL="812800" lvl="4" indent="-355600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AU" sz="2100" baseline="0" dirty="0" smtClean="0">
                <a:solidFill>
                  <a:srgbClr val="143880"/>
                </a:solidFill>
              </a:rPr>
              <a:t>A full set of CFD results for each criteria and time of interest</a:t>
            </a:r>
          </a:p>
          <a:p>
            <a:pPr marL="812800" lvl="4" indent="-355600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AU" sz="2100" baseline="0" dirty="0" smtClean="0">
                <a:solidFill>
                  <a:srgbClr val="143880"/>
                </a:solidFill>
              </a:rPr>
              <a:t>Only thermocouple readings</a:t>
            </a:r>
          </a:p>
          <a:p>
            <a:pPr marL="355600" indent="-355600" eaLnBrk="0" hangingPunct="0">
              <a:spcBef>
                <a:spcPct val="20000"/>
              </a:spcBef>
              <a:buFont typeface="Arial" pitchFamily="34" charset="0"/>
              <a:buChar char="•"/>
            </a:pPr>
            <a:endParaRPr lang="en-US" sz="2100" baseline="0" dirty="0" smtClean="0">
              <a:solidFill>
                <a:srgbClr val="143880"/>
              </a:solidFill>
            </a:endParaRPr>
          </a:p>
          <a:p>
            <a:pPr marL="355600" indent="-355600" eaLnBrk="0" hangingPunct="0">
              <a:spcBef>
                <a:spcPct val="20000"/>
              </a:spcBef>
              <a:buFont typeface="Arial" pitchFamily="34" charset="0"/>
              <a:buChar char="•"/>
            </a:pPr>
            <a:endParaRPr lang="en-US" sz="2100" baseline="0" dirty="0" smtClean="0">
              <a:solidFill>
                <a:srgbClr val="14388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15313" y="6286500"/>
            <a:ext cx="214312" cy="338138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/>
          <a:p>
            <a:pPr eaLnBrk="0" hangingPunct="0">
              <a:defRPr/>
            </a:pPr>
            <a:endParaRPr lang="en-AU" dirty="0">
              <a:ea typeface="ＭＳ Ｐゴシック" pitchFamily="16" charset="-128"/>
              <a:cs typeface="+mn-cs"/>
            </a:endParaRPr>
          </a:p>
        </p:txBody>
      </p:sp>
      <p:pic>
        <p:nvPicPr>
          <p:cNvPr id="10" name="Picture 1" descr="C:\Users\han30200\Desktop\Untitled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65304"/>
            <a:ext cx="9144000" cy="692696"/>
          </a:xfrm>
          <a:prstGeom prst="rect">
            <a:avLst/>
          </a:prstGeom>
          <a:noFill/>
        </p:spPr>
      </p:pic>
      <p:pic>
        <p:nvPicPr>
          <p:cNvPr id="9" name="Picture 8" descr="Crest_FRNSW_Colour_CMYK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25192" y="103165"/>
            <a:ext cx="678633" cy="8055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8799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0" y="0"/>
            <a:ext cx="9144000" cy="1052736"/>
          </a:xfrm>
          <a:prstGeom prst="rect">
            <a:avLst/>
          </a:prstGeom>
          <a:solidFill>
            <a:srgbClr val="D52B1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2969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0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sz="2800" dirty="0" smtClean="0">
                <a:solidFill>
                  <a:schemeClr val="bg1"/>
                </a:solidFill>
              </a:rPr>
              <a:t>Use of Technical Tools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29698" name="Rectangle 46"/>
          <p:cNvSpPr>
            <a:spLocks noChangeArrowheads="1"/>
          </p:cNvSpPr>
          <p:nvPr/>
        </p:nvSpPr>
        <p:spPr bwMode="auto">
          <a:xfrm>
            <a:off x="468313" y="1268413"/>
            <a:ext cx="7620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10000"/>
              </a:lnSpc>
              <a:spcBef>
                <a:spcPct val="20000"/>
              </a:spcBef>
            </a:pPr>
            <a:endParaRPr lang="en-GB" sz="3600" b="1" baseline="0">
              <a:solidFill>
                <a:srgbClr val="C5391B"/>
              </a:solidFill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395536" y="1557138"/>
            <a:ext cx="8785225" cy="4896198"/>
          </a:xfrm>
          <a:prstGeom prst="rect">
            <a:avLst/>
          </a:prstGeom>
        </p:spPr>
        <p:txBody>
          <a:bodyPr/>
          <a:lstStyle/>
          <a:p>
            <a:pPr marL="355600" lvl="3" indent="-355600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AU" sz="2100" baseline="0" dirty="0" smtClean="0">
                <a:solidFill>
                  <a:srgbClr val="143880"/>
                </a:solidFill>
              </a:rPr>
              <a:t>Most frequent “technical tool” used is arguably the fire engineer themselves!</a:t>
            </a:r>
          </a:p>
          <a:p>
            <a:pPr marL="355600" lvl="3" indent="-355600" eaLnBrk="0" hangingPunct="0">
              <a:spcBef>
                <a:spcPct val="20000"/>
              </a:spcBef>
              <a:buFont typeface="Arial" pitchFamily="34" charset="0"/>
              <a:buChar char="•"/>
            </a:pPr>
            <a:endParaRPr lang="en-US" sz="2100" baseline="0" dirty="0">
              <a:solidFill>
                <a:srgbClr val="143880"/>
              </a:solidFill>
            </a:endParaRPr>
          </a:p>
          <a:p>
            <a:pPr marL="355600" indent="-355600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100" baseline="0" dirty="0" smtClean="0">
                <a:solidFill>
                  <a:srgbClr val="143880"/>
                </a:solidFill>
              </a:rPr>
              <a:t>More </a:t>
            </a:r>
            <a:r>
              <a:rPr lang="en-US" sz="2100" baseline="0" dirty="0">
                <a:solidFill>
                  <a:srgbClr val="143880"/>
                </a:solidFill>
              </a:rPr>
              <a:t>development in models, less use in practice?</a:t>
            </a:r>
          </a:p>
          <a:p>
            <a:pPr marL="355600" lvl="3" indent="-355600" eaLnBrk="0" hangingPunct="0">
              <a:spcBef>
                <a:spcPct val="20000"/>
              </a:spcBef>
              <a:buFont typeface="Arial" pitchFamily="34" charset="0"/>
              <a:buChar char="•"/>
            </a:pPr>
            <a:endParaRPr lang="en-AU" sz="2100" baseline="0" dirty="0">
              <a:solidFill>
                <a:srgbClr val="143880"/>
              </a:solidFill>
            </a:endParaRPr>
          </a:p>
          <a:p>
            <a:pPr marL="355600" indent="-355600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100" baseline="0" dirty="0" smtClean="0">
                <a:solidFill>
                  <a:srgbClr val="143880"/>
                </a:solidFill>
              </a:rPr>
              <a:t>Is this because of the types of issues being addressed by fire engineering, or fire engineers changing methods of analysis to reduce costs?</a:t>
            </a:r>
            <a:endParaRPr lang="en-US" sz="2100" baseline="0" dirty="0" smtClean="0">
              <a:solidFill>
                <a:srgbClr val="14388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15313" y="6286500"/>
            <a:ext cx="214312" cy="338138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/>
          <a:p>
            <a:pPr eaLnBrk="0" hangingPunct="0">
              <a:defRPr/>
            </a:pPr>
            <a:endParaRPr lang="en-AU" dirty="0">
              <a:ea typeface="ＭＳ Ｐゴシック" pitchFamily="16" charset="-128"/>
              <a:cs typeface="+mn-cs"/>
            </a:endParaRPr>
          </a:p>
        </p:txBody>
      </p:sp>
      <p:pic>
        <p:nvPicPr>
          <p:cNvPr id="10" name="Picture 1" descr="C:\Users\han30200\Desktop\Untitled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65304"/>
            <a:ext cx="9144000" cy="692696"/>
          </a:xfrm>
          <a:prstGeom prst="rect">
            <a:avLst/>
          </a:prstGeom>
          <a:noFill/>
        </p:spPr>
      </p:pic>
      <p:pic>
        <p:nvPicPr>
          <p:cNvPr id="9" name="Picture 8" descr="Crest_FRNSW_Colour_CMYK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25192" y="103165"/>
            <a:ext cx="678633" cy="8055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266476"/>
            <a:ext cx="1801372" cy="180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74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0" y="0"/>
            <a:ext cx="9144000" cy="1052736"/>
          </a:xfrm>
          <a:prstGeom prst="rect">
            <a:avLst/>
          </a:prstGeom>
          <a:solidFill>
            <a:srgbClr val="D52B1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2969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0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sz="2800" dirty="0" smtClean="0">
                <a:solidFill>
                  <a:schemeClr val="bg1"/>
                </a:solidFill>
              </a:rPr>
              <a:t>What is Needed for the Future?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29698" name="Rectangle 46"/>
          <p:cNvSpPr>
            <a:spLocks noChangeArrowheads="1"/>
          </p:cNvSpPr>
          <p:nvPr/>
        </p:nvSpPr>
        <p:spPr bwMode="auto">
          <a:xfrm>
            <a:off x="468313" y="1268413"/>
            <a:ext cx="7620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10000"/>
              </a:lnSpc>
              <a:spcBef>
                <a:spcPct val="20000"/>
              </a:spcBef>
            </a:pPr>
            <a:endParaRPr lang="en-GB" sz="3600" b="1" baseline="0">
              <a:solidFill>
                <a:srgbClr val="C5391B"/>
              </a:solidFill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395536" y="1557138"/>
            <a:ext cx="8785225" cy="4896198"/>
          </a:xfrm>
          <a:prstGeom prst="rect">
            <a:avLst/>
          </a:prstGeom>
        </p:spPr>
        <p:txBody>
          <a:bodyPr/>
          <a:lstStyle/>
          <a:p>
            <a:pPr marL="355600" lvl="3" indent="-355600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AU" sz="2100" baseline="0" dirty="0" smtClean="0">
                <a:solidFill>
                  <a:srgbClr val="143880"/>
                </a:solidFill>
              </a:rPr>
              <a:t>Encourage more robust quantitative analysis using technical tools, rather than qualitative comparisons to obscure </a:t>
            </a:r>
            <a:r>
              <a:rPr lang="en-AU" sz="2100" baseline="0" dirty="0" err="1" smtClean="0">
                <a:solidFill>
                  <a:srgbClr val="143880"/>
                </a:solidFill>
              </a:rPr>
              <a:t>DtS</a:t>
            </a:r>
            <a:r>
              <a:rPr lang="en-AU" sz="2100" baseline="0" dirty="0" smtClean="0">
                <a:solidFill>
                  <a:srgbClr val="143880"/>
                </a:solidFill>
              </a:rPr>
              <a:t> designs that are far from what is proposed</a:t>
            </a:r>
            <a:endParaRPr lang="en-US" sz="2100" baseline="0" dirty="0" smtClean="0">
              <a:solidFill>
                <a:srgbClr val="143880"/>
              </a:solidFill>
            </a:endParaRPr>
          </a:p>
          <a:p>
            <a:pPr marL="355600" indent="-355600" eaLnBrk="0" hangingPunct="0">
              <a:spcBef>
                <a:spcPct val="20000"/>
              </a:spcBef>
              <a:buFont typeface="Arial" pitchFamily="34" charset="0"/>
              <a:buChar char="•"/>
            </a:pPr>
            <a:endParaRPr lang="en-US" sz="2100" baseline="0" dirty="0">
              <a:solidFill>
                <a:srgbClr val="143880"/>
              </a:solidFill>
            </a:endParaRPr>
          </a:p>
          <a:p>
            <a:pPr marL="355600" indent="-355600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100" baseline="0" dirty="0" smtClean="0">
                <a:solidFill>
                  <a:srgbClr val="143880"/>
                </a:solidFill>
              </a:rPr>
              <a:t>Full probabilistic risk assessments </a:t>
            </a:r>
            <a:r>
              <a:rPr lang="en-US" sz="2100" baseline="0" dirty="0" err="1" smtClean="0">
                <a:solidFill>
                  <a:srgbClr val="143880"/>
                </a:solidFill>
              </a:rPr>
              <a:t>utilising</a:t>
            </a:r>
            <a:r>
              <a:rPr lang="en-US" sz="2100" baseline="0" dirty="0" smtClean="0">
                <a:solidFill>
                  <a:srgbClr val="143880"/>
                </a:solidFill>
              </a:rPr>
              <a:t> technical tools to determine the risk</a:t>
            </a:r>
          </a:p>
          <a:p>
            <a:pPr marL="812800" lvl="1" indent="-355600" eaLnBrk="0" hangingPunct="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sz="2100" baseline="0" dirty="0" smtClean="0">
                <a:solidFill>
                  <a:srgbClr val="143880"/>
                </a:solidFill>
              </a:rPr>
              <a:t>Individual and societal risk likely to drive policy development / direction in the built environment</a:t>
            </a:r>
          </a:p>
          <a:p>
            <a:pPr marL="812800" lvl="1" indent="-355600" eaLnBrk="0" hangingPunct="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sz="2100" baseline="0" dirty="0" smtClean="0">
                <a:solidFill>
                  <a:srgbClr val="143880"/>
                </a:solidFill>
              </a:rPr>
              <a:t>AFAC part of BCC working group in this space</a:t>
            </a:r>
          </a:p>
          <a:p>
            <a:pPr marL="812800" lvl="1" indent="-355600" eaLnBrk="0" hangingPunct="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sz="2100" baseline="0" dirty="0" smtClean="0">
                <a:solidFill>
                  <a:srgbClr val="143880"/>
                </a:solidFill>
              </a:rPr>
              <a:t>Wider consultation likely to occur</a:t>
            </a:r>
          </a:p>
          <a:p>
            <a:pPr marL="812800" lvl="1" indent="-355600" eaLnBrk="0" hangingPunct="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sz="2100" baseline="0" dirty="0" smtClean="0">
                <a:solidFill>
                  <a:srgbClr val="143880"/>
                </a:solidFill>
              </a:rPr>
              <a:t>Quantifiable risk likely to be the underpinning structure on which building codes developed – need for proper risk assessment</a:t>
            </a:r>
            <a:endParaRPr lang="en-US" sz="2100" baseline="0" dirty="0" smtClean="0">
              <a:solidFill>
                <a:srgbClr val="143880"/>
              </a:solidFill>
            </a:endParaRPr>
          </a:p>
          <a:p>
            <a:pPr marL="812800" lvl="1" indent="-355600" eaLnBrk="0" hangingPunct="0">
              <a:spcBef>
                <a:spcPct val="20000"/>
              </a:spcBef>
              <a:buFont typeface="Arial" pitchFamily="34" charset="0"/>
              <a:buChar char="•"/>
            </a:pPr>
            <a:endParaRPr lang="en-US" sz="2100" baseline="0" dirty="0" smtClean="0">
              <a:solidFill>
                <a:srgbClr val="14388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15313" y="6286500"/>
            <a:ext cx="214312" cy="338138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/>
          <a:p>
            <a:pPr eaLnBrk="0" hangingPunct="0">
              <a:defRPr/>
            </a:pPr>
            <a:endParaRPr lang="en-AU" dirty="0">
              <a:ea typeface="ＭＳ Ｐゴシック" pitchFamily="16" charset="-128"/>
              <a:cs typeface="+mn-cs"/>
            </a:endParaRPr>
          </a:p>
        </p:txBody>
      </p:sp>
      <p:pic>
        <p:nvPicPr>
          <p:cNvPr id="10" name="Picture 1" descr="C:\Users\han30200\Desktop\Untitled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65304"/>
            <a:ext cx="9144000" cy="692696"/>
          </a:xfrm>
          <a:prstGeom prst="rect">
            <a:avLst/>
          </a:prstGeom>
          <a:noFill/>
        </p:spPr>
      </p:pic>
      <p:pic>
        <p:nvPicPr>
          <p:cNvPr id="9" name="Picture 8" descr="Crest_FRNSW_Colour_CMYK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25192" y="103165"/>
            <a:ext cx="678633" cy="8055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4381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0" y="0"/>
            <a:ext cx="9144000" cy="1052736"/>
          </a:xfrm>
          <a:prstGeom prst="rect">
            <a:avLst/>
          </a:prstGeom>
          <a:solidFill>
            <a:srgbClr val="D52B1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2969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0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sz="2800" dirty="0" smtClean="0">
                <a:solidFill>
                  <a:schemeClr val="bg1"/>
                </a:solidFill>
              </a:rPr>
              <a:t>Questions</a:t>
            </a:r>
          </a:p>
        </p:txBody>
      </p:sp>
      <p:sp>
        <p:nvSpPr>
          <p:cNvPr id="29698" name="Rectangle 46"/>
          <p:cNvSpPr>
            <a:spLocks noChangeArrowheads="1"/>
          </p:cNvSpPr>
          <p:nvPr/>
        </p:nvSpPr>
        <p:spPr bwMode="auto">
          <a:xfrm>
            <a:off x="468313" y="1268413"/>
            <a:ext cx="7620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10000"/>
              </a:lnSpc>
              <a:spcBef>
                <a:spcPct val="20000"/>
              </a:spcBef>
            </a:pPr>
            <a:endParaRPr lang="en-GB" sz="3600" b="1" baseline="0">
              <a:solidFill>
                <a:srgbClr val="C5391B"/>
              </a:solidFill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395536" y="1557138"/>
            <a:ext cx="8785225" cy="4896198"/>
          </a:xfrm>
          <a:prstGeom prst="rect">
            <a:avLst/>
          </a:prstGeom>
        </p:spPr>
        <p:txBody>
          <a:bodyPr/>
          <a:lstStyle/>
          <a:p>
            <a:pPr marL="812800" lvl="1" indent="-355600" eaLnBrk="0" hangingPunct="0">
              <a:spcBef>
                <a:spcPct val="20000"/>
              </a:spcBef>
              <a:buFont typeface="Arial" pitchFamily="34" charset="0"/>
              <a:buChar char="•"/>
            </a:pPr>
            <a:endParaRPr lang="en-US" sz="2100" baseline="0" dirty="0" smtClean="0">
              <a:solidFill>
                <a:srgbClr val="14388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15313" y="6286500"/>
            <a:ext cx="214312" cy="338138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/>
          <a:p>
            <a:pPr eaLnBrk="0" hangingPunct="0">
              <a:defRPr/>
            </a:pPr>
            <a:endParaRPr lang="en-AU" dirty="0">
              <a:ea typeface="ＭＳ Ｐゴシック" pitchFamily="16" charset="-128"/>
              <a:cs typeface="+mn-cs"/>
            </a:endParaRPr>
          </a:p>
        </p:txBody>
      </p:sp>
      <p:pic>
        <p:nvPicPr>
          <p:cNvPr id="10" name="Picture 1" descr="C:\Users\han30200\Desktop\Untitled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65304"/>
            <a:ext cx="9144000" cy="692696"/>
          </a:xfrm>
          <a:prstGeom prst="rect">
            <a:avLst/>
          </a:prstGeom>
          <a:noFill/>
        </p:spPr>
      </p:pic>
      <p:pic>
        <p:nvPicPr>
          <p:cNvPr id="9" name="Picture 8" descr="Crest_FRNSW_Colour_CMYK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25192" y="103165"/>
            <a:ext cx="678633" cy="8055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467544" y="1340768"/>
            <a:ext cx="8424936" cy="29649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sz="2800" b="1" dirty="0" smtClean="0"/>
          </a:p>
          <a:p>
            <a:endParaRPr lang="en-AU" sz="2800" b="1" dirty="0" smtClean="0"/>
          </a:p>
          <a:p>
            <a:r>
              <a:rPr lang="en-AU" sz="2800" b="1" dirty="0" smtClean="0"/>
              <a:t>Jamie Vistnes </a:t>
            </a:r>
            <a:br>
              <a:rPr lang="en-AU" sz="2800" b="1" dirty="0" smtClean="0"/>
            </a:br>
            <a:r>
              <a:rPr lang="en-AU" sz="2800" b="1" dirty="0" smtClean="0"/>
              <a:t>Manager - Fire Safety Policy Unit </a:t>
            </a:r>
          </a:p>
          <a:p>
            <a:endParaRPr lang="en-AU" sz="2800" dirty="0" smtClean="0"/>
          </a:p>
          <a:p>
            <a:endParaRPr lang="en-AU" sz="2800" dirty="0" smtClean="0"/>
          </a:p>
          <a:p>
            <a:endParaRPr lang="en-AU" sz="2800" dirty="0" smtClean="0"/>
          </a:p>
          <a:p>
            <a:r>
              <a:rPr lang="en-AU" sz="2800" dirty="0" smtClean="0"/>
              <a:t>| </a:t>
            </a:r>
            <a:r>
              <a:rPr lang="en-AU" sz="2800" b="1" dirty="0" smtClean="0"/>
              <a:t>E</a:t>
            </a:r>
            <a:r>
              <a:rPr lang="en-AU" sz="2800" dirty="0" smtClean="0"/>
              <a:t> </a:t>
            </a:r>
            <a:r>
              <a:rPr lang="en-AU" sz="2800" dirty="0" smtClean="0">
                <a:hlinkClick r:id="rId5"/>
              </a:rPr>
              <a:t>Jamir.Vistnes@fire.nsw.gov.au</a:t>
            </a:r>
            <a:endParaRPr lang="en-AU" sz="2800" dirty="0" smtClean="0"/>
          </a:p>
          <a:p>
            <a:r>
              <a:rPr lang="en-AU" sz="2800" dirty="0" smtClean="0"/>
              <a:t>| </a:t>
            </a:r>
            <a:r>
              <a:rPr lang="en-AU" sz="2800" b="1" dirty="0" smtClean="0"/>
              <a:t>T</a:t>
            </a:r>
            <a:r>
              <a:rPr lang="en-AU" sz="2800" dirty="0" smtClean="0"/>
              <a:t> (02) 9742 7434 </a:t>
            </a:r>
          </a:p>
          <a:p>
            <a:r>
              <a:rPr lang="en-AU" sz="2800" dirty="0" smtClean="0"/>
              <a:t>| </a:t>
            </a:r>
            <a:r>
              <a:rPr lang="en-AU" sz="2800" b="1" dirty="0" smtClean="0">
                <a:hlinkClick r:id="rId6"/>
              </a:rPr>
              <a:t>www.fire.nsw.gov.au</a:t>
            </a:r>
            <a:endParaRPr lang="en-AU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077" y="1454769"/>
            <a:ext cx="4356646" cy="43566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0" y="0"/>
            <a:ext cx="9144000" cy="1052736"/>
          </a:xfrm>
          <a:prstGeom prst="rect">
            <a:avLst/>
          </a:prstGeom>
          <a:solidFill>
            <a:srgbClr val="D52B1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2969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0"/>
            <a:ext cx="7772400" cy="1143000"/>
          </a:xfrm>
        </p:spPr>
        <p:txBody>
          <a:bodyPr/>
          <a:lstStyle/>
          <a:p>
            <a:pPr algn="l" eaLnBrk="1" hangingPunct="1"/>
            <a:r>
              <a:rPr lang="en-AU" sz="2800" dirty="0">
                <a:solidFill>
                  <a:schemeClr val="bg1"/>
                </a:solidFill>
              </a:rPr>
              <a:t>Approaches and </a:t>
            </a:r>
            <a:r>
              <a:rPr lang="en-AU" sz="2800" dirty="0" smtClean="0">
                <a:solidFill>
                  <a:schemeClr val="bg1"/>
                </a:solidFill>
              </a:rPr>
              <a:t>Methods </a:t>
            </a:r>
            <a:r>
              <a:rPr lang="en-AU" sz="2800" dirty="0">
                <a:solidFill>
                  <a:schemeClr val="bg1"/>
                </a:solidFill>
              </a:rPr>
              <a:t>of </a:t>
            </a:r>
            <a:r>
              <a:rPr lang="en-AU" sz="2800" dirty="0" smtClean="0">
                <a:solidFill>
                  <a:schemeClr val="bg1"/>
                </a:solidFill>
              </a:rPr>
              <a:t>Analysis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29698" name="Rectangle 46"/>
          <p:cNvSpPr>
            <a:spLocks noChangeArrowheads="1"/>
          </p:cNvSpPr>
          <p:nvPr/>
        </p:nvSpPr>
        <p:spPr bwMode="auto">
          <a:xfrm>
            <a:off x="468313" y="1268413"/>
            <a:ext cx="7620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10000"/>
              </a:lnSpc>
              <a:spcBef>
                <a:spcPct val="20000"/>
              </a:spcBef>
            </a:pPr>
            <a:endParaRPr lang="en-GB" sz="3600" b="1" baseline="0">
              <a:solidFill>
                <a:srgbClr val="C5391B"/>
              </a:solidFill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395536" y="1557138"/>
            <a:ext cx="8785225" cy="4896198"/>
          </a:xfrm>
          <a:prstGeom prst="rect">
            <a:avLst/>
          </a:prstGeom>
        </p:spPr>
        <p:txBody>
          <a:bodyPr/>
          <a:lstStyle/>
          <a:p>
            <a:pPr marL="355600" lvl="3" indent="-355600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AU" sz="2100" baseline="0" dirty="0" smtClean="0">
                <a:solidFill>
                  <a:srgbClr val="143880"/>
                </a:solidFill>
              </a:rPr>
              <a:t>Absolute </a:t>
            </a:r>
          </a:p>
          <a:p>
            <a:pPr marL="355600" lvl="3" indent="-355600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AU" sz="2100" baseline="0" dirty="0" smtClean="0">
                <a:solidFill>
                  <a:srgbClr val="143880"/>
                </a:solidFill>
              </a:rPr>
              <a:t>Comparative</a:t>
            </a:r>
          </a:p>
          <a:p>
            <a:pPr marL="355600" lvl="3" indent="-355600" eaLnBrk="0" hangingPunct="0">
              <a:spcBef>
                <a:spcPct val="20000"/>
              </a:spcBef>
              <a:buFont typeface="Arial" pitchFamily="34" charset="0"/>
              <a:buChar char="•"/>
            </a:pPr>
            <a:endParaRPr lang="en-AU" sz="2100" baseline="0" dirty="0" smtClean="0">
              <a:solidFill>
                <a:srgbClr val="143880"/>
              </a:solidFill>
            </a:endParaRPr>
          </a:p>
          <a:p>
            <a:pPr marL="355600" lvl="3" indent="-355600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AU" sz="2100" baseline="0" dirty="0" smtClean="0">
                <a:solidFill>
                  <a:srgbClr val="143880"/>
                </a:solidFill>
              </a:rPr>
              <a:t>Qualitative</a:t>
            </a:r>
          </a:p>
          <a:p>
            <a:pPr marL="355600" lvl="3" indent="-355600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AU" sz="2100" baseline="0" dirty="0" smtClean="0">
                <a:solidFill>
                  <a:srgbClr val="143880"/>
                </a:solidFill>
              </a:rPr>
              <a:t>Quantitative</a:t>
            </a:r>
          </a:p>
          <a:p>
            <a:pPr marL="355600" lvl="3" indent="-355600" eaLnBrk="0" hangingPunct="0">
              <a:spcBef>
                <a:spcPct val="20000"/>
              </a:spcBef>
              <a:buFont typeface="Arial" pitchFamily="34" charset="0"/>
              <a:buChar char="•"/>
            </a:pPr>
            <a:endParaRPr lang="en-AU" sz="2100" baseline="0" dirty="0" smtClean="0">
              <a:solidFill>
                <a:srgbClr val="143880"/>
              </a:solidFill>
            </a:endParaRPr>
          </a:p>
          <a:p>
            <a:pPr marL="355600" lvl="3" indent="-355600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AU" sz="2100" baseline="0" dirty="0" smtClean="0">
                <a:solidFill>
                  <a:srgbClr val="143880"/>
                </a:solidFill>
              </a:rPr>
              <a:t>Deterministic </a:t>
            </a:r>
          </a:p>
          <a:p>
            <a:pPr marL="355600" lvl="3" indent="-355600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AU" sz="2100" baseline="0" dirty="0" smtClean="0">
                <a:solidFill>
                  <a:srgbClr val="143880"/>
                </a:solidFill>
              </a:rPr>
              <a:t>Probabilistic</a:t>
            </a:r>
            <a:endParaRPr lang="en-AU" sz="2100" baseline="0" dirty="0">
              <a:solidFill>
                <a:srgbClr val="143880"/>
              </a:solidFill>
            </a:endParaRPr>
          </a:p>
          <a:p>
            <a:pPr marL="355600" lvl="3" indent="-355600" eaLnBrk="0" hangingPunct="0">
              <a:spcBef>
                <a:spcPct val="20000"/>
              </a:spcBef>
              <a:buFont typeface="Arial" pitchFamily="34" charset="0"/>
              <a:buChar char="•"/>
            </a:pPr>
            <a:endParaRPr lang="en-AU" sz="2100" baseline="0" dirty="0" smtClean="0">
              <a:solidFill>
                <a:srgbClr val="143880"/>
              </a:solidFill>
            </a:endParaRPr>
          </a:p>
          <a:p>
            <a:endParaRPr lang="en-AU" sz="2000" baseline="0" dirty="0"/>
          </a:p>
        </p:txBody>
      </p:sp>
      <p:sp>
        <p:nvSpPr>
          <p:cNvPr id="7" name="TextBox 6"/>
          <p:cNvSpPr txBox="1"/>
          <p:nvPr/>
        </p:nvSpPr>
        <p:spPr>
          <a:xfrm>
            <a:off x="8215313" y="6286500"/>
            <a:ext cx="214312" cy="338138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/>
          <a:p>
            <a:pPr eaLnBrk="0" hangingPunct="0">
              <a:defRPr/>
            </a:pPr>
            <a:endParaRPr lang="en-AU" dirty="0">
              <a:ea typeface="ＭＳ Ｐゴシック" pitchFamily="16" charset="-128"/>
              <a:cs typeface="+mn-cs"/>
            </a:endParaRPr>
          </a:p>
        </p:txBody>
      </p:sp>
      <p:pic>
        <p:nvPicPr>
          <p:cNvPr id="10" name="Picture 1" descr="C:\Users\han30200\Desktop\Untitled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65304"/>
            <a:ext cx="9144000" cy="692696"/>
          </a:xfrm>
          <a:prstGeom prst="rect">
            <a:avLst/>
          </a:prstGeom>
          <a:noFill/>
        </p:spPr>
      </p:pic>
      <p:pic>
        <p:nvPicPr>
          <p:cNvPr id="9" name="Picture 8" descr="Crest_FRNSW_Colour_CMYK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25192" y="103165"/>
            <a:ext cx="678633" cy="8055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8048" y="1570581"/>
            <a:ext cx="3258578" cy="3983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47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0" y="0"/>
            <a:ext cx="9144000" cy="1052736"/>
          </a:xfrm>
          <a:prstGeom prst="rect">
            <a:avLst/>
          </a:prstGeom>
          <a:solidFill>
            <a:srgbClr val="D52B1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2969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0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sz="2800" dirty="0">
                <a:solidFill>
                  <a:schemeClr val="bg1"/>
                </a:solidFill>
              </a:rPr>
              <a:t>1.2.9.4 Methods of analysis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29698" name="Rectangle 46"/>
          <p:cNvSpPr>
            <a:spLocks noChangeArrowheads="1"/>
          </p:cNvSpPr>
          <p:nvPr/>
        </p:nvSpPr>
        <p:spPr bwMode="auto">
          <a:xfrm>
            <a:off x="468313" y="1268413"/>
            <a:ext cx="7620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10000"/>
              </a:lnSpc>
              <a:spcBef>
                <a:spcPct val="20000"/>
              </a:spcBef>
            </a:pPr>
            <a:endParaRPr lang="en-GB" sz="3600" b="1" baseline="0">
              <a:solidFill>
                <a:srgbClr val="C5391B"/>
              </a:solidFill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395536" y="1557138"/>
            <a:ext cx="8785225" cy="4896198"/>
          </a:xfrm>
          <a:prstGeom prst="rect">
            <a:avLst/>
          </a:prstGeom>
        </p:spPr>
        <p:txBody>
          <a:bodyPr/>
          <a:lstStyle/>
          <a:p>
            <a:r>
              <a:rPr lang="en-AU" sz="2100" baseline="0" dirty="0" smtClean="0">
                <a:solidFill>
                  <a:srgbClr val="143880"/>
                </a:solidFill>
              </a:rPr>
              <a:t>There </a:t>
            </a:r>
            <a:r>
              <a:rPr lang="en-AU" sz="2100" baseline="0" dirty="0">
                <a:solidFill>
                  <a:srgbClr val="143880"/>
                </a:solidFill>
              </a:rPr>
              <a:t>are many forms of analysis methods: </a:t>
            </a:r>
            <a:endParaRPr lang="en-AU" sz="2100" baseline="0" dirty="0" smtClean="0">
              <a:solidFill>
                <a:srgbClr val="143880"/>
              </a:solidFill>
            </a:endParaRPr>
          </a:p>
          <a:p>
            <a:endParaRPr lang="en-AU" sz="2100" baseline="0" dirty="0">
              <a:solidFill>
                <a:srgbClr val="14388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100" baseline="0" dirty="0" smtClean="0">
                <a:solidFill>
                  <a:srgbClr val="143880"/>
                </a:solidFill>
              </a:rPr>
              <a:t>formulas</a:t>
            </a:r>
            <a:r>
              <a:rPr lang="en-AU" sz="2100" baseline="0" dirty="0">
                <a:solidFill>
                  <a:srgbClr val="143880"/>
                </a:solidFill>
              </a:rPr>
              <a:t>, equations and hand calculations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100" baseline="0" dirty="0" smtClean="0">
                <a:solidFill>
                  <a:srgbClr val="143880"/>
                </a:solidFill>
              </a:rPr>
              <a:t>spreadsheet </a:t>
            </a:r>
            <a:r>
              <a:rPr lang="en-AU" sz="2100" baseline="0" dirty="0">
                <a:solidFill>
                  <a:srgbClr val="143880"/>
                </a:solidFill>
              </a:rPr>
              <a:t>calculations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100" baseline="0" dirty="0" smtClean="0">
                <a:solidFill>
                  <a:srgbClr val="143880"/>
                </a:solidFill>
              </a:rPr>
              <a:t>statistical </a:t>
            </a:r>
            <a:r>
              <a:rPr lang="en-AU" sz="2100" baseline="0" dirty="0">
                <a:solidFill>
                  <a:srgbClr val="143880"/>
                </a:solidFill>
              </a:rPr>
              <a:t>studies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100" baseline="0" dirty="0" smtClean="0">
                <a:solidFill>
                  <a:srgbClr val="143880"/>
                </a:solidFill>
              </a:rPr>
              <a:t>experiments </a:t>
            </a:r>
            <a:r>
              <a:rPr lang="en-AU" sz="2100" baseline="0" dirty="0">
                <a:solidFill>
                  <a:srgbClr val="143880"/>
                </a:solidFill>
              </a:rPr>
              <a:t>with physical scale models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100" baseline="0" dirty="0" smtClean="0">
                <a:solidFill>
                  <a:srgbClr val="143880"/>
                </a:solidFill>
              </a:rPr>
              <a:t>full-scale </a:t>
            </a:r>
            <a:r>
              <a:rPr lang="en-AU" sz="2100" baseline="0" dirty="0">
                <a:solidFill>
                  <a:srgbClr val="143880"/>
                </a:solidFill>
              </a:rPr>
              <a:t>experimental tests such as fire tests or trial evacuations of real buildings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100" baseline="0" dirty="0" smtClean="0">
                <a:solidFill>
                  <a:srgbClr val="143880"/>
                </a:solidFill>
              </a:rPr>
              <a:t>computer </a:t>
            </a:r>
            <a:r>
              <a:rPr lang="en-AU" sz="2100" baseline="0" dirty="0">
                <a:solidFill>
                  <a:srgbClr val="143880"/>
                </a:solidFill>
              </a:rPr>
              <a:t>simulation of fire development and smoke spread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100" baseline="0" dirty="0" smtClean="0">
                <a:solidFill>
                  <a:srgbClr val="143880"/>
                </a:solidFill>
              </a:rPr>
              <a:t>computer </a:t>
            </a:r>
            <a:r>
              <a:rPr lang="en-AU" sz="2100" baseline="0" dirty="0">
                <a:solidFill>
                  <a:srgbClr val="143880"/>
                </a:solidFill>
              </a:rPr>
              <a:t>simulation of people movement. </a:t>
            </a:r>
          </a:p>
          <a:p>
            <a:pPr marL="355600" indent="-355600" eaLnBrk="0" hangingPunct="0">
              <a:spcBef>
                <a:spcPct val="20000"/>
              </a:spcBef>
              <a:buFont typeface="Arial" pitchFamily="34" charset="0"/>
              <a:buChar char="•"/>
            </a:pPr>
            <a:endParaRPr lang="en-US" sz="2100" baseline="0" dirty="0">
              <a:solidFill>
                <a:srgbClr val="14388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15313" y="6286500"/>
            <a:ext cx="214312" cy="338138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/>
          <a:p>
            <a:pPr eaLnBrk="0" hangingPunct="0">
              <a:defRPr/>
            </a:pPr>
            <a:endParaRPr lang="en-AU" dirty="0">
              <a:ea typeface="ＭＳ Ｐゴシック" pitchFamily="16" charset="-128"/>
              <a:cs typeface="+mn-cs"/>
            </a:endParaRPr>
          </a:p>
        </p:txBody>
      </p:sp>
      <p:pic>
        <p:nvPicPr>
          <p:cNvPr id="10" name="Picture 1" descr="C:\Users\han30200\Desktop\Untitled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65304"/>
            <a:ext cx="9144000" cy="692696"/>
          </a:xfrm>
          <a:prstGeom prst="rect">
            <a:avLst/>
          </a:prstGeom>
          <a:noFill/>
        </p:spPr>
      </p:pic>
      <p:pic>
        <p:nvPicPr>
          <p:cNvPr id="9" name="Picture 8" descr="Crest_FRNSW_Colour_CMYK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25192" y="103165"/>
            <a:ext cx="678633" cy="8055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3228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0" y="0"/>
            <a:ext cx="9144000" cy="1052736"/>
          </a:xfrm>
          <a:prstGeom prst="rect">
            <a:avLst/>
          </a:prstGeom>
          <a:solidFill>
            <a:srgbClr val="D52B1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2969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0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sz="2800" dirty="0">
                <a:solidFill>
                  <a:schemeClr val="bg1"/>
                </a:solidFill>
              </a:rPr>
              <a:t>1.2.9.4 Methods of analysis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29698" name="Rectangle 46"/>
          <p:cNvSpPr>
            <a:spLocks noChangeArrowheads="1"/>
          </p:cNvSpPr>
          <p:nvPr/>
        </p:nvSpPr>
        <p:spPr bwMode="auto">
          <a:xfrm>
            <a:off x="468313" y="1268413"/>
            <a:ext cx="7620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10000"/>
              </a:lnSpc>
              <a:spcBef>
                <a:spcPct val="20000"/>
              </a:spcBef>
            </a:pPr>
            <a:endParaRPr lang="en-GB" sz="3600" b="1" baseline="0">
              <a:solidFill>
                <a:srgbClr val="C5391B"/>
              </a:solidFill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395536" y="1557138"/>
            <a:ext cx="8785225" cy="4896198"/>
          </a:xfrm>
          <a:prstGeom prst="rect">
            <a:avLst/>
          </a:prstGeom>
        </p:spPr>
        <p:txBody>
          <a:bodyPr/>
          <a:lstStyle/>
          <a:p>
            <a:r>
              <a:rPr lang="en-AU" sz="2100" baseline="0" dirty="0">
                <a:solidFill>
                  <a:srgbClr val="143880"/>
                </a:solidFill>
              </a:rPr>
              <a:t>The methods chosen should: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100" baseline="0" dirty="0" smtClean="0">
              <a:solidFill>
                <a:srgbClr val="14388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100" baseline="0" dirty="0" smtClean="0">
                <a:solidFill>
                  <a:srgbClr val="143880"/>
                </a:solidFill>
              </a:rPr>
              <a:t>be </a:t>
            </a:r>
            <a:r>
              <a:rPr lang="en-AU" sz="2100" baseline="0" dirty="0">
                <a:solidFill>
                  <a:srgbClr val="143880"/>
                </a:solidFill>
              </a:rPr>
              <a:t>well documented (especially their limitations and assumptions) either in the literature or by the fire engineer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100" baseline="0" dirty="0" smtClean="0">
                <a:solidFill>
                  <a:srgbClr val="143880"/>
                </a:solidFill>
              </a:rPr>
              <a:t>be </a:t>
            </a:r>
            <a:r>
              <a:rPr lang="en-AU" sz="2100" baseline="0" dirty="0">
                <a:solidFill>
                  <a:srgbClr val="143880"/>
                </a:solidFill>
              </a:rPr>
              <a:t>well validated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100" baseline="0" dirty="0" smtClean="0">
                <a:solidFill>
                  <a:srgbClr val="143880"/>
                </a:solidFill>
              </a:rPr>
              <a:t>be </a:t>
            </a:r>
            <a:r>
              <a:rPr lang="en-AU" sz="2100" baseline="0" dirty="0">
                <a:solidFill>
                  <a:srgbClr val="143880"/>
                </a:solidFill>
              </a:rPr>
              <a:t>suitable for the task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100" baseline="0" dirty="0" smtClean="0">
                <a:solidFill>
                  <a:srgbClr val="143880"/>
                </a:solidFill>
              </a:rPr>
              <a:t>generate </a:t>
            </a:r>
            <a:r>
              <a:rPr lang="en-AU" sz="2100" baseline="0" dirty="0">
                <a:solidFill>
                  <a:srgbClr val="143880"/>
                </a:solidFill>
              </a:rPr>
              <a:t>outputs that can be compared with the acceptance criteria agreed for the </a:t>
            </a:r>
            <a:r>
              <a:rPr lang="en-AU" sz="2100" baseline="0" dirty="0" smtClean="0">
                <a:solidFill>
                  <a:srgbClr val="143880"/>
                </a:solidFill>
              </a:rPr>
              <a:t>analysis</a:t>
            </a:r>
            <a:endParaRPr lang="en-AU" sz="2100" baseline="0" dirty="0">
              <a:solidFill>
                <a:srgbClr val="14388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100" baseline="0" dirty="0" smtClean="0">
                <a:solidFill>
                  <a:srgbClr val="143880"/>
                </a:solidFill>
              </a:rPr>
              <a:t>have </a:t>
            </a:r>
            <a:r>
              <a:rPr lang="en-AU" sz="2100" baseline="0" dirty="0">
                <a:solidFill>
                  <a:srgbClr val="143880"/>
                </a:solidFill>
              </a:rPr>
              <a:t>clearly defined limitations and assumptions that are well documented</a:t>
            </a:r>
            <a:r>
              <a:rPr lang="en-AU" sz="2100" baseline="0" dirty="0" smtClean="0">
                <a:solidFill>
                  <a:srgbClr val="143880"/>
                </a:solidFill>
              </a:rPr>
              <a:t>.</a:t>
            </a:r>
          </a:p>
          <a:p>
            <a:endParaRPr lang="en-AU" sz="2100" baseline="0" dirty="0">
              <a:solidFill>
                <a:srgbClr val="143880"/>
              </a:solidFill>
            </a:endParaRPr>
          </a:p>
          <a:p>
            <a:endParaRPr lang="en-AU" sz="2100" baseline="0" dirty="0" smtClean="0">
              <a:solidFill>
                <a:srgbClr val="143880"/>
              </a:solidFill>
            </a:endParaRPr>
          </a:p>
          <a:p>
            <a:r>
              <a:rPr lang="en-AU" sz="2100" b="1" baseline="0" dirty="0" smtClean="0">
                <a:solidFill>
                  <a:srgbClr val="143880"/>
                </a:solidFill>
              </a:rPr>
              <a:t>“The </a:t>
            </a:r>
            <a:r>
              <a:rPr lang="en-AU" sz="2100" b="1" baseline="0" dirty="0">
                <a:solidFill>
                  <a:srgbClr val="143880"/>
                </a:solidFill>
              </a:rPr>
              <a:t>FEB report should record, as appropriate, the above information for each method chosen</a:t>
            </a:r>
            <a:r>
              <a:rPr lang="en-AU" sz="2100" b="1" baseline="0" dirty="0" smtClean="0">
                <a:solidFill>
                  <a:srgbClr val="143880"/>
                </a:solidFill>
              </a:rPr>
              <a:t>.”</a:t>
            </a:r>
            <a:endParaRPr lang="en-US" sz="2100" b="1" baseline="0" dirty="0">
              <a:solidFill>
                <a:srgbClr val="14388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15313" y="6286500"/>
            <a:ext cx="214312" cy="338138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/>
          <a:p>
            <a:pPr eaLnBrk="0" hangingPunct="0">
              <a:defRPr/>
            </a:pPr>
            <a:endParaRPr lang="en-AU" dirty="0">
              <a:ea typeface="ＭＳ Ｐゴシック" pitchFamily="16" charset="-128"/>
              <a:cs typeface="+mn-cs"/>
            </a:endParaRPr>
          </a:p>
        </p:txBody>
      </p:sp>
      <p:pic>
        <p:nvPicPr>
          <p:cNvPr id="10" name="Picture 1" descr="C:\Users\han30200\Desktop\Untitled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65304"/>
            <a:ext cx="9144000" cy="692696"/>
          </a:xfrm>
          <a:prstGeom prst="rect">
            <a:avLst/>
          </a:prstGeom>
          <a:noFill/>
        </p:spPr>
      </p:pic>
      <p:pic>
        <p:nvPicPr>
          <p:cNvPr id="9" name="Picture 8" descr="Crest_FRNSW_Colour_CMYK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25192" y="103165"/>
            <a:ext cx="678633" cy="8055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5898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0" y="0"/>
            <a:ext cx="9144000" cy="1052736"/>
          </a:xfrm>
          <a:prstGeom prst="rect">
            <a:avLst/>
          </a:prstGeom>
          <a:solidFill>
            <a:srgbClr val="D52B1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2969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0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sz="2800" dirty="0">
                <a:solidFill>
                  <a:schemeClr val="bg1"/>
                </a:solidFill>
              </a:rPr>
              <a:t>1.2.9.4 Methods of analysis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29698" name="Rectangle 46"/>
          <p:cNvSpPr>
            <a:spLocks noChangeArrowheads="1"/>
          </p:cNvSpPr>
          <p:nvPr/>
        </p:nvSpPr>
        <p:spPr bwMode="auto">
          <a:xfrm>
            <a:off x="468313" y="1268413"/>
            <a:ext cx="7620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10000"/>
              </a:lnSpc>
              <a:spcBef>
                <a:spcPct val="20000"/>
              </a:spcBef>
            </a:pPr>
            <a:endParaRPr lang="en-GB" sz="3600" b="1" baseline="0">
              <a:solidFill>
                <a:srgbClr val="C5391B"/>
              </a:solidFill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395536" y="1557138"/>
            <a:ext cx="8785225" cy="4896198"/>
          </a:xfrm>
          <a:prstGeom prst="rect">
            <a:avLst/>
          </a:prstGeom>
        </p:spPr>
        <p:txBody>
          <a:bodyPr/>
          <a:lstStyle/>
          <a:p>
            <a:r>
              <a:rPr lang="en-AU" sz="2100" baseline="0" dirty="0" smtClean="0">
                <a:solidFill>
                  <a:srgbClr val="143880"/>
                </a:solidFill>
              </a:rPr>
              <a:t>These can be summarised as needing to be: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100" baseline="0" dirty="0" smtClean="0">
                <a:solidFill>
                  <a:srgbClr val="143880"/>
                </a:solidFill>
              </a:rPr>
              <a:t>Well </a:t>
            </a:r>
            <a:r>
              <a:rPr lang="en-AU" sz="2100" baseline="0" dirty="0" smtClean="0">
                <a:solidFill>
                  <a:srgbClr val="143880"/>
                </a:solidFill>
              </a:rPr>
              <a:t>documented and well </a:t>
            </a:r>
            <a:r>
              <a:rPr lang="en-AU" sz="2100" baseline="0" dirty="0" smtClean="0">
                <a:solidFill>
                  <a:srgbClr val="143880"/>
                </a:solidFill>
              </a:rPr>
              <a:t>validated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100" baseline="0" dirty="0" smtClean="0">
                <a:solidFill>
                  <a:srgbClr val="143880"/>
                </a:solidFill>
              </a:rPr>
              <a:t>Suitable for </a:t>
            </a:r>
            <a:r>
              <a:rPr lang="en-AU" sz="2100" baseline="0" dirty="0" smtClean="0">
                <a:solidFill>
                  <a:srgbClr val="143880"/>
                </a:solidFill>
              </a:rPr>
              <a:t>the task</a:t>
            </a:r>
            <a:endParaRPr lang="en-AU" sz="2100" baseline="0" dirty="0" smtClean="0">
              <a:solidFill>
                <a:srgbClr val="14388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100" baseline="0" dirty="0" smtClean="0">
                <a:solidFill>
                  <a:srgbClr val="143880"/>
                </a:solidFill>
              </a:rPr>
              <a:t>Used within </a:t>
            </a:r>
            <a:r>
              <a:rPr lang="en-AU" sz="2100" baseline="0" dirty="0" smtClean="0">
                <a:solidFill>
                  <a:srgbClr val="143880"/>
                </a:solidFill>
              </a:rPr>
              <a:t>limitations and assumptions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100" baseline="0" dirty="0" smtClean="0">
                <a:solidFill>
                  <a:srgbClr val="143880"/>
                </a:solidFill>
              </a:rPr>
              <a:t>Generate </a:t>
            </a:r>
            <a:r>
              <a:rPr lang="en-AU" sz="2100" baseline="0" dirty="0" smtClean="0">
                <a:solidFill>
                  <a:srgbClr val="143880"/>
                </a:solidFill>
              </a:rPr>
              <a:t>suitable outputs to address acceptance criteria</a:t>
            </a:r>
          </a:p>
          <a:p>
            <a:endParaRPr lang="en-AU" sz="2100" baseline="0" dirty="0">
              <a:solidFill>
                <a:srgbClr val="143880"/>
              </a:solidFill>
            </a:endParaRPr>
          </a:p>
          <a:p>
            <a:endParaRPr lang="en-US" sz="2100" baseline="0" dirty="0">
              <a:solidFill>
                <a:srgbClr val="14388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15313" y="6286500"/>
            <a:ext cx="214312" cy="338138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/>
          <a:p>
            <a:pPr eaLnBrk="0" hangingPunct="0">
              <a:defRPr/>
            </a:pPr>
            <a:endParaRPr lang="en-AU" dirty="0">
              <a:ea typeface="ＭＳ Ｐゴシック" pitchFamily="16" charset="-128"/>
              <a:cs typeface="+mn-cs"/>
            </a:endParaRPr>
          </a:p>
        </p:txBody>
      </p:sp>
      <p:pic>
        <p:nvPicPr>
          <p:cNvPr id="10" name="Picture 1" descr="C:\Users\han30200\Desktop\Untitled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65304"/>
            <a:ext cx="9144000" cy="692696"/>
          </a:xfrm>
          <a:prstGeom prst="rect">
            <a:avLst/>
          </a:prstGeom>
          <a:noFill/>
        </p:spPr>
      </p:pic>
      <p:pic>
        <p:nvPicPr>
          <p:cNvPr id="9" name="Picture 8" descr="Crest_FRNSW_Colour_CMYK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25192" y="103165"/>
            <a:ext cx="678633" cy="8055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3374902"/>
            <a:ext cx="3048000" cy="2286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483125" y="5693957"/>
            <a:ext cx="353000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/>
              <a:t>http://www.nist.gov/el/fire_grants.cfm</a:t>
            </a:r>
          </a:p>
        </p:txBody>
      </p:sp>
    </p:spTree>
    <p:extLst>
      <p:ext uri="{BB962C8B-B14F-4D97-AF65-F5344CB8AC3E}">
        <p14:creationId xmlns:p14="http://schemas.microsoft.com/office/powerpoint/2010/main" val="318783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0" y="0"/>
            <a:ext cx="9144000" cy="1052736"/>
          </a:xfrm>
          <a:prstGeom prst="rect">
            <a:avLst/>
          </a:prstGeom>
          <a:solidFill>
            <a:srgbClr val="D52B1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2969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0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sz="2800" dirty="0" smtClean="0">
                <a:solidFill>
                  <a:schemeClr val="bg1"/>
                </a:solidFill>
              </a:rPr>
              <a:t>Well Documented and Well Validated</a:t>
            </a:r>
          </a:p>
        </p:txBody>
      </p:sp>
      <p:sp>
        <p:nvSpPr>
          <p:cNvPr id="29698" name="Rectangle 46"/>
          <p:cNvSpPr>
            <a:spLocks noChangeArrowheads="1"/>
          </p:cNvSpPr>
          <p:nvPr/>
        </p:nvSpPr>
        <p:spPr bwMode="auto">
          <a:xfrm>
            <a:off x="468313" y="1268413"/>
            <a:ext cx="7620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10000"/>
              </a:lnSpc>
              <a:spcBef>
                <a:spcPct val="20000"/>
              </a:spcBef>
            </a:pPr>
            <a:endParaRPr lang="en-GB" sz="3600" b="1" baseline="0">
              <a:solidFill>
                <a:srgbClr val="C5391B"/>
              </a:solidFill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395537" y="1557138"/>
            <a:ext cx="5040560" cy="4896198"/>
          </a:xfrm>
          <a:prstGeom prst="rect">
            <a:avLst/>
          </a:prstGeom>
        </p:spPr>
        <p:txBody>
          <a:bodyPr/>
          <a:lstStyle/>
          <a:p>
            <a:r>
              <a:rPr lang="en-AU" sz="2100" baseline="0" dirty="0" smtClean="0">
                <a:solidFill>
                  <a:srgbClr val="143880"/>
                </a:solidFill>
              </a:rPr>
              <a:t>Standards available for assessing and verifying fire models</a:t>
            </a:r>
          </a:p>
          <a:p>
            <a:endParaRPr lang="en-AU" sz="2100" baseline="0" dirty="0" smtClean="0">
              <a:solidFill>
                <a:srgbClr val="143880"/>
              </a:solidFill>
            </a:endParaRPr>
          </a:p>
          <a:p>
            <a:endParaRPr lang="en-AU" sz="2100" baseline="0" dirty="0" smtClean="0">
              <a:solidFill>
                <a:srgbClr val="143880"/>
              </a:solidFill>
            </a:endParaRPr>
          </a:p>
          <a:p>
            <a:r>
              <a:rPr lang="en-AU" sz="2100" i="1" baseline="0" dirty="0">
                <a:solidFill>
                  <a:srgbClr val="143880"/>
                </a:solidFill>
              </a:rPr>
              <a:t>ATS 5387.3—2006</a:t>
            </a:r>
          </a:p>
          <a:p>
            <a:r>
              <a:rPr lang="en-AU" sz="2100" i="1" baseline="0" dirty="0">
                <a:solidFill>
                  <a:srgbClr val="143880"/>
                </a:solidFill>
              </a:rPr>
              <a:t>ISO/TR 13387-3:1999</a:t>
            </a:r>
          </a:p>
          <a:p>
            <a:r>
              <a:rPr lang="en-AU" sz="2100" i="1" baseline="0" dirty="0">
                <a:solidFill>
                  <a:srgbClr val="143880"/>
                </a:solidFill>
              </a:rPr>
              <a:t>Australian Technical Specification</a:t>
            </a:r>
          </a:p>
          <a:p>
            <a:r>
              <a:rPr lang="en-AU" sz="2100" i="1" baseline="0" dirty="0">
                <a:solidFill>
                  <a:srgbClr val="143880"/>
                </a:solidFill>
              </a:rPr>
              <a:t>Guidelines—Fire safety engineering</a:t>
            </a:r>
          </a:p>
          <a:p>
            <a:r>
              <a:rPr lang="en-AU" sz="2100" i="1" baseline="0" dirty="0">
                <a:solidFill>
                  <a:srgbClr val="143880"/>
                </a:solidFill>
              </a:rPr>
              <a:t>Part 3: Assessment and verification of</a:t>
            </a:r>
          </a:p>
          <a:p>
            <a:r>
              <a:rPr lang="en-AU" sz="2100" i="1" baseline="0" dirty="0">
                <a:solidFill>
                  <a:srgbClr val="143880"/>
                </a:solidFill>
              </a:rPr>
              <a:t>mathematical fire models</a:t>
            </a:r>
          </a:p>
          <a:p>
            <a:endParaRPr lang="en-AU" sz="2100" baseline="0" dirty="0">
              <a:solidFill>
                <a:srgbClr val="143880"/>
              </a:solidFill>
            </a:endParaRPr>
          </a:p>
          <a:p>
            <a:r>
              <a:rPr lang="en-AU" sz="2100" i="1" baseline="0" dirty="0">
                <a:solidFill>
                  <a:srgbClr val="143880"/>
                </a:solidFill>
              </a:rPr>
              <a:t>ASTM E 1355-97, Standard Guide for Evaluating the Predictive Capability of</a:t>
            </a:r>
          </a:p>
          <a:p>
            <a:r>
              <a:rPr lang="en-AU" sz="2100" i="1" baseline="0" dirty="0">
                <a:solidFill>
                  <a:srgbClr val="143880"/>
                </a:solidFill>
              </a:rPr>
              <a:t>Deterministic Fire Models</a:t>
            </a:r>
          </a:p>
          <a:p>
            <a:endParaRPr lang="en-AU" sz="2100" baseline="0" dirty="0">
              <a:solidFill>
                <a:srgbClr val="143880"/>
              </a:solidFill>
            </a:endParaRPr>
          </a:p>
          <a:p>
            <a:endParaRPr lang="en-US" sz="2100" baseline="0" dirty="0">
              <a:solidFill>
                <a:srgbClr val="14388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15313" y="6286500"/>
            <a:ext cx="214312" cy="338138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/>
          <a:p>
            <a:pPr eaLnBrk="0" hangingPunct="0">
              <a:defRPr/>
            </a:pPr>
            <a:endParaRPr lang="en-AU" dirty="0">
              <a:ea typeface="ＭＳ Ｐゴシック" pitchFamily="16" charset="-128"/>
              <a:cs typeface="+mn-cs"/>
            </a:endParaRPr>
          </a:p>
        </p:txBody>
      </p:sp>
      <p:pic>
        <p:nvPicPr>
          <p:cNvPr id="10" name="Picture 1" descr="C:\Users\han30200\Desktop\Untitled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65304"/>
            <a:ext cx="9144000" cy="692696"/>
          </a:xfrm>
          <a:prstGeom prst="rect">
            <a:avLst/>
          </a:prstGeom>
          <a:noFill/>
        </p:spPr>
      </p:pic>
      <p:pic>
        <p:nvPicPr>
          <p:cNvPr id="9" name="Picture 8" descr="Crest_FRNSW_Colour_CMYK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25192" y="103165"/>
            <a:ext cx="678633" cy="8055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8873" y="1235659"/>
            <a:ext cx="3375900" cy="474672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5544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0" y="0"/>
            <a:ext cx="9144000" cy="1052736"/>
          </a:xfrm>
          <a:prstGeom prst="rect">
            <a:avLst/>
          </a:prstGeom>
          <a:solidFill>
            <a:srgbClr val="D52B1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2969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0"/>
            <a:ext cx="7772400" cy="1143000"/>
          </a:xfrm>
        </p:spPr>
        <p:txBody>
          <a:bodyPr/>
          <a:lstStyle/>
          <a:p>
            <a:pPr algn="l" eaLnBrk="1" hangingPunct="1"/>
            <a:r>
              <a:rPr lang="en-AU" sz="2000" dirty="0">
                <a:solidFill>
                  <a:schemeClr val="bg1"/>
                </a:solidFill>
              </a:rPr>
              <a:t>A.6 Review of FRIEDMAN, R., An International Survey of Computer Models for Fire And Smoke, Journal of Fire Protection Engineering, 4, pp. 81-92, 1992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  <p:sp>
        <p:nvSpPr>
          <p:cNvPr id="29698" name="Rectangle 46"/>
          <p:cNvSpPr>
            <a:spLocks noChangeArrowheads="1"/>
          </p:cNvSpPr>
          <p:nvPr/>
        </p:nvSpPr>
        <p:spPr bwMode="auto">
          <a:xfrm>
            <a:off x="468313" y="1268413"/>
            <a:ext cx="7620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10000"/>
              </a:lnSpc>
              <a:spcBef>
                <a:spcPct val="20000"/>
              </a:spcBef>
            </a:pPr>
            <a:endParaRPr lang="en-GB" sz="3600" b="1" baseline="0">
              <a:solidFill>
                <a:srgbClr val="C5391B"/>
              </a:solidFill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395536" y="1557138"/>
            <a:ext cx="8208911" cy="4896198"/>
          </a:xfrm>
          <a:prstGeom prst="rect">
            <a:avLst/>
          </a:prstGeo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100" baseline="0" dirty="0" smtClean="0">
                <a:solidFill>
                  <a:srgbClr val="143880"/>
                </a:solidFill>
              </a:rPr>
              <a:t>Reasons </a:t>
            </a:r>
            <a:r>
              <a:rPr lang="en-AU" sz="2100" baseline="0" dirty="0">
                <a:solidFill>
                  <a:srgbClr val="143880"/>
                </a:solidFill>
              </a:rPr>
              <a:t>why a model may not yield results in complete accord with actual fire behaviour are</a:t>
            </a:r>
            <a:r>
              <a:rPr lang="en-AU" sz="2100" baseline="0" dirty="0" smtClean="0">
                <a:solidFill>
                  <a:srgbClr val="143880"/>
                </a:solidFill>
              </a:rPr>
              <a:t>:</a:t>
            </a:r>
          </a:p>
          <a:p>
            <a:endParaRPr lang="en-AU" sz="2100" baseline="0" dirty="0">
              <a:solidFill>
                <a:srgbClr val="143880"/>
              </a:solidFill>
            </a:endParaRPr>
          </a:p>
          <a:p>
            <a:pPr marL="914400" lvl="1" indent="-457200">
              <a:buFont typeface="+mj-lt"/>
              <a:buAutoNum type="alphaLcParenR"/>
            </a:pPr>
            <a:r>
              <a:rPr lang="en-AU" sz="2100" baseline="0" dirty="0" smtClean="0">
                <a:solidFill>
                  <a:srgbClr val="143880"/>
                </a:solidFill>
              </a:rPr>
              <a:t>idealizations </a:t>
            </a:r>
            <a:r>
              <a:rPr lang="en-AU" sz="2100" baseline="0" dirty="0">
                <a:solidFill>
                  <a:srgbClr val="143880"/>
                </a:solidFill>
              </a:rPr>
              <a:t>and simplifications on which the model is based deviate significantly </a:t>
            </a:r>
            <a:r>
              <a:rPr lang="en-AU" sz="2100" baseline="0" dirty="0" smtClean="0">
                <a:solidFill>
                  <a:srgbClr val="143880"/>
                </a:solidFill>
              </a:rPr>
              <a:t>from reality</a:t>
            </a:r>
            <a:r>
              <a:rPr lang="en-AU" sz="2100" baseline="0" dirty="0">
                <a:solidFill>
                  <a:srgbClr val="143880"/>
                </a:solidFill>
              </a:rPr>
              <a:t>;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AU" sz="2100" baseline="0" dirty="0" smtClean="0">
                <a:solidFill>
                  <a:srgbClr val="143880"/>
                </a:solidFill>
              </a:rPr>
              <a:t>input </a:t>
            </a:r>
            <a:r>
              <a:rPr lang="en-AU" sz="2100" baseline="0" dirty="0">
                <a:solidFill>
                  <a:srgbClr val="143880"/>
                </a:solidFill>
              </a:rPr>
              <a:t>parameters supplied to the model are inaccurate;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AU" sz="2100" baseline="0" dirty="0" smtClean="0">
                <a:solidFill>
                  <a:srgbClr val="143880"/>
                </a:solidFill>
              </a:rPr>
              <a:t>"</a:t>
            </a:r>
            <a:r>
              <a:rPr lang="en-AU" sz="2100" baseline="0" dirty="0">
                <a:solidFill>
                  <a:srgbClr val="143880"/>
                </a:solidFill>
              </a:rPr>
              <a:t>default" values of coefficients used internally in the model are incorrect;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AU" sz="2100" baseline="0" dirty="0" smtClean="0">
                <a:solidFill>
                  <a:srgbClr val="143880"/>
                </a:solidFill>
              </a:rPr>
              <a:t>the </a:t>
            </a:r>
            <a:r>
              <a:rPr lang="en-AU" sz="2100" baseline="0" dirty="0">
                <a:solidFill>
                  <a:srgbClr val="143880"/>
                </a:solidFill>
              </a:rPr>
              <a:t>computation process yields a wrong result (due to poor choice of time steps or </a:t>
            </a:r>
            <a:r>
              <a:rPr lang="en-AU" sz="2100" baseline="0" dirty="0" smtClean="0">
                <a:solidFill>
                  <a:srgbClr val="143880"/>
                </a:solidFill>
              </a:rPr>
              <a:t>mesh size </a:t>
            </a:r>
            <a:r>
              <a:rPr lang="en-AU" sz="2100" baseline="0" dirty="0">
                <a:solidFill>
                  <a:srgbClr val="143880"/>
                </a:solidFill>
              </a:rPr>
              <a:t>or due to mathematical singularities or instabilities);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AU" sz="2100" baseline="0" dirty="0" smtClean="0">
                <a:solidFill>
                  <a:srgbClr val="143880"/>
                </a:solidFill>
              </a:rPr>
              <a:t>the </a:t>
            </a:r>
            <a:r>
              <a:rPr lang="en-AU" sz="2100" baseline="0" dirty="0">
                <a:solidFill>
                  <a:srgbClr val="143880"/>
                </a:solidFill>
              </a:rPr>
              <a:t>experimental measurements are incorrect or non-repeatable.</a:t>
            </a:r>
          </a:p>
          <a:p>
            <a:endParaRPr lang="en-AU" sz="2100" baseline="0" dirty="0">
              <a:solidFill>
                <a:srgbClr val="143880"/>
              </a:solidFill>
            </a:endParaRPr>
          </a:p>
          <a:p>
            <a:endParaRPr lang="en-US" sz="2100" baseline="0" dirty="0">
              <a:solidFill>
                <a:srgbClr val="14388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15313" y="6286500"/>
            <a:ext cx="214312" cy="338138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/>
          <a:p>
            <a:pPr eaLnBrk="0" hangingPunct="0">
              <a:defRPr/>
            </a:pPr>
            <a:endParaRPr lang="en-AU" dirty="0">
              <a:ea typeface="ＭＳ Ｐゴシック" pitchFamily="16" charset="-128"/>
              <a:cs typeface="+mn-cs"/>
            </a:endParaRPr>
          </a:p>
        </p:txBody>
      </p:sp>
      <p:pic>
        <p:nvPicPr>
          <p:cNvPr id="10" name="Picture 1" descr="C:\Users\han30200\Desktop\Untitled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65304"/>
            <a:ext cx="9144000" cy="692696"/>
          </a:xfrm>
          <a:prstGeom prst="rect">
            <a:avLst/>
          </a:prstGeom>
          <a:noFill/>
        </p:spPr>
      </p:pic>
      <p:pic>
        <p:nvPicPr>
          <p:cNvPr id="9" name="Picture 8" descr="Crest_FRNSW_Colour_CMYK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25192" y="103165"/>
            <a:ext cx="678633" cy="8055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2185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0" y="0"/>
            <a:ext cx="9144000" cy="1052736"/>
          </a:xfrm>
          <a:prstGeom prst="rect">
            <a:avLst/>
          </a:prstGeom>
          <a:solidFill>
            <a:srgbClr val="D52B1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2969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0"/>
            <a:ext cx="7772400" cy="1143000"/>
          </a:xfrm>
        </p:spPr>
        <p:txBody>
          <a:bodyPr/>
          <a:lstStyle/>
          <a:p>
            <a:pPr algn="l" eaLnBrk="1" hangingPunct="1"/>
            <a:r>
              <a:rPr lang="en-AU" sz="2000" dirty="0">
                <a:solidFill>
                  <a:schemeClr val="bg1"/>
                </a:solidFill>
              </a:rPr>
              <a:t>A.6 Review of FRIEDMAN, R., An International Survey of Computer Models for Fire And Smoke, Journal of Fire Protection Engineering, 4, pp. 81-92, 1992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  <p:sp>
        <p:nvSpPr>
          <p:cNvPr id="29698" name="Rectangle 46"/>
          <p:cNvSpPr>
            <a:spLocks noChangeArrowheads="1"/>
          </p:cNvSpPr>
          <p:nvPr/>
        </p:nvSpPr>
        <p:spPr bwMode="auto">
          <a:xfrm>
            <a:off x="468313" y="1268413"/>
            <a:ext cx="7620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10000"/>
              </a:lnSpc>
              <a:spcBef>
                <a:spcPct val="20000"/>
              </a:spcBef>
            </a:pPr>
            <a:endParaRPr lang="en-GB" sz="3600" b="1" baseline="0">
              <a:solidFill>
                <a:srgbClr val="C5391B"/>
              </a:solidFill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395536" y="1557138"/>
            <a:ext cx="8208911" cy="4896198"/>
          </a:xfrm>
          <a:prstGeom prst="rect">
            <a:avLst/>
          </a:prstGeom>
        </p:spPr>
        <p:txBody>
          <a:bodyPr/>
          <a:lstStyle/>
          <a:p>
            <a:endParaRPr lang="en-AU" sz="2100" baseline="0" dirty="0" smtClean="0">
              <a:solidFill>
                <a:srgbClr val="14388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100" baseline="0" dirty="0" smtClean="0">
                <a:solidFill>
                  <a:srgbClr val="143880"/>
                </a:solidFill>
              </a:rPr>
              <a:t>It </a:t>
            </a:r>
            <a:r>
              <a:rPr lang="en-AU" sz="2100" baseline="0" dirty="0">
                <a:solidFill>
                  <a:srgbClr val="143880"/>
                </a:solidFill>
              </a:rPr>
              <a:t>is generally risky to apply a model to conditions which are drastically different from those </a:t>
            </a:r>
            <a:r>
              <a:rPr lang="en-AU" sz="2100" baseline="0" dirty="0" smtClean="0">
                <a:solidFill>
                  <a:srgbClr val="143880"/>
                </a:solidFill>
              </a:rPr>
              <a:t>for which </a:t>
            </a:r>
            <a:r>
              <a:rPr lang="en-AU" sz="2100" baseline="0" dirty="0">
                <a:solidFill>
                  <a:srgbClr val="143880"/>
                </a:solidFill>
              </a:rPr>
              <a:t>the model has been validated</a:t>
            </a:r>
            <a:r>
              <a:rPr lang="en-AU" sz="2100" baseline="0" dirty="0" smtClean="0">
                <a:solidFill>
                  <a:srgbClr val="143880"/>
                </a:solidFill>
              </a:rPr>
              <a:t>.</a:t>
            </a:r>
          </a:p>
          <a:p>
            <a:endParaRPr lang="en-AU" sz="2100" baseline="0" dirty="0">
              <a:solidFill>
                <a:srgbClr val="143880"/>
              </a:solidFill>
            </a:endParaRPr>
          </a:p>
          <a:p>
            <a:endParaRPr lang="en-AU" sz="2100" baseline="0" dirty="0" smtClean="0">
              <a:solidFill>
                <a:srgbClr val="143880"/>
              </a:solidFill>
            </a:endParaRPr>
          </a:p>
          <a:p>
            <a:endParaRPr lang="en-AU" sz="2100" baseline="0" dirty="0">
              <a:solidFill>
                <a:srgbClr val="143880"/>
              </a:solidFill>
            </a:endParaRPr>
          </a:p>
          <a:p>
            <a:endParaRPr lang="en-AU" sz="2100" baseline="0" dirty="0" smtClean="0">
              <a:solidFill>
                <a:srgbClr val="143880"/>
              </a:solidFill>
            </a:endParaRPr>
          </a:p>
          <a:p>
            <a:r>
              <a:rPr lang="en-AU" sz="2100" b="1" i="1" baseline="0" dirty="0">
                <a:solidFill>
                  <a:srgbClr val="143880"/>
                </a:solidFill>
              </a:rPr>
              <a:t>Conclusion:</a:t>
            </a:r>
          </a:p>
          <a:p>
            <a:r>
              <a:rPr lang="en-AU" sz="2100" baseline="0" dirty="0">
                <a:solidFill>
                  <a:srgbClr val="143880"/>
                </a:solidFill>
              </a:rPr>
              <a:t>Just because a model exists, doesn’t mean it is necessarily accurate and appropriate for use.</a:t>
            </a:r>
          </a:p>
          <a:p>
            <a:endParaRPr lang="en-AU" sz="2100" baseline="0" dirty="0">
              <a:solidFill>
                <a:srgbClr val="143880"/>
              </a:solidFill>
            </a:endParaRPr>
          </a:p>
          <a:p>
            <a:endParaRPr lang="en-AU" sz="2100" baseline="0" dirty="0">
              <a:solidFill>
                <a:srgbClr val="143880"/>
              </a:solidFill>
            </a:endParaRPr>
          </a:p>
          <a:p>
            <a:endParaRPr lang="en-US" sz="2100" baseline="0" dirty="0">
              <a:solidFill>
                <a:srgbClr val="14388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15313" y="6286500"/>
            <a:ext cx="214312" cy="338138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/>
          <a:p>
            <a:pPr eaLnBrk="0" hangingPunct="0">
              <a:defRPr/>
            </a:pPr>
            <a:endParaRPr lang="en-AU" dirty="0">
              <a:ea typeface="ＭＳ Ｐゴシック" pitchFamily="16" charset="-128"/>
              <a:cs typeface="+mn-cs"/>
            </a:endParaRPr>
          </a:p>
        </p:txBody>
      </p:sp>
      <p:pic>
        <p:nvPicPr>
          <p:cNvPr id="10" name="Picture 1" descr="C:\Users\han30200\Desktop\Untitled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65304"/>
            <a:ext cx="9144000" cy="692696"/>
          </a:xfrm>
          <a:prstGeom prst="rect">
            <a:avLst/>
          </a:prstGeom>
          <a:noFill/>
        </p:spPr>
      </p:pic>
      <p:pic>
        <p:nvPicPr>
          <p:cNvPr id="9" name="Picture 8" descr="Crest_FRNSW_Colour_CMYK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25192" y="103165"/>
            <a:ext cx="678633" cy="8055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4723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0" y="0"/>
            <a:ext cx="9144000" cy="1052736"/>
          </a:xfrm>
          <a:prstGeom prst="rect">
            <a:avLst/>
          </a:prstGeom>
          <a:solidFill>
            <a:srgbClr val="D52B1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2969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0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sz="2800" dirty="0" smtClean="0">
                <a:solidFill>
                  <a:schemeClr val="bg1"/>
                </a:solidFill>
              </a:rPr>
              <a:t>Well Documented and Well Validated</a:t>
            </a:r>
          </a:p>
        </p:txBody>
      </p:sp>
      <p:sp>
        <p:nvSpPr>
          <p:cNvPr id="29698" name="Rectangle 46"/>
          <p:cNvSpPr>
            <a:spLocks noChangeArrowheads="1"/>
          </p:cNvSpPr>
          <p:nvPr/>
        </p:nvSpPr>
        <p:spPr bwMode="auto">
          <a:xfrm>
            <a:off x="468313" y="1268413"/>
            <a:ext cx="7620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10000"/>
              </a:lnSpc>
              <a:spcBef>
                <a:spcPct val="20000"/>
              </a:spcBef>
            </a:pPr>
            <a:endParaRPr lang="en-GB" sz="3600" b="1" baseline="0">
              <a:solidFill>
                <a:srgbClr val="C5391B"/>
              </a:solidFill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395537" y="1557138"/>
            <a:ext cx="4680519" cy="4896198"/>
          </a:xfrm>
          <a:prstGeom prst="rect">
            <a:avLst/>
          </a:prstGeom>
        </p:spPr>
        <p:txBody>
          <a:bodyPr/>
          <a:lstStyle/>
          <a:p>
            <a:r>
              <a:rPr lang="en-AU" sz="2100" baseline="0" dirty="0" smtClean="0">
                <a:solidFill>
                  <a:srgbClr val="143880"/>
                </a:solidFill>
              </a:rPr>
              <a:t>How much effort goes in to reviewing validation and verification documentation?</a:t>
            </a:r>
          </a:p>
          <a:p>
            <a:endParaRPr lang="en-AU" sz="2100" baseline="0" dirty="0">
              <a:solidFill>
                <a:srgbClr val="143880"/>
              </a:solidFill>
            </a:endParaRPr>
          </a:p>
          <a:p>
            <a:r>
              <a:rPr lang="en-AU" sz="2100" baseline="0" dirty="0" smtClean="0">
                <a:solidFill>
                  <a:srgbClr val="143880"/>
                </a:solidFill>
              </a:rPr>
              <a:t>How much effort goes in to investigating whether it even exists?</a:t>
            </a:r>
          </a:p>
          <a:p>
            <a:endParaRPr lang="en-AU" sz="2100" baseline="0" dirty="0">
              <a:solidFill>
                <a:srgbClr val="143880"/>
              </a:solidFill>
            </a:endParaRPr>
          </a:p>
          <a:p>
            <a:r>
              <a:rPr lang="en-AU" sz="2100" baseline="0" dirty="0" smtClean="0">
                <a:solidFill>
                  <a:srgbClr val="143880"/>
                </a:solidFill>
              </a:rPr>
              <a:t>How much of this review is then documented in the FEB/FER?</a:t>
            </a:r>
          </a:p>
          <a:p>
            <a:endParaRPr lang="en-AU" sz="2100" baseline="0" dirty="0">
              <a:solidFill>
                <a:srgbClr val="143880"/>
              </a:solidFill>
            </a:endParaRPr>
          </a:p>
          <a:p>
            <a:endParaRPr lang="en-US" sz="2100" baseline="0" dirty="0">
              <a:solidFill>
                <a:srgbClr val="14388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15313" y="6286500"/>
            <a:ext cx="214312" cy="338138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/>
          <a:p>
            <a:pPr eaLnBrk="0" hangingPunct="0">
              <a:defRPr/>
            </a:pPr>
            <a:endParaRPr lang="en-AU" dirty="0">
              <a:ea typeface="ＭＳ Ｐゴシック" pitchFamily="16" charset="-128"/>
              <a:cs typeface="+mn-cs"/>
            </a:endParaRPr>
          </a:p>
        </p:txBody>
      </p:sp>
      <p:pic>
        <p:nvPicPr>
          <p:cNvPr id="10" name="Picture 1" descr="C:\Users\han30200\Desktop\Untitled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65304"/>
            <a:ext cx="9144000" cy="692696"/>
          </a:xfrm>
          <a:prstGeom prst="rect">
            <a:avLst/>
          </a:prstGeom>
          <a:noFill/>
        </p:spPr>
      </p:pic>
      <p:pic>
        <p:nvPicPr>
          <p:cNvPr id="9" name="Picture 8" descr="Crest_FRNSW_Colour_CMYK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25192" y="103165"/>
            <a:ext cx="678633" cy="8055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8745" y="1152474"/>
            <a:ext cx="3804387" cy="490566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7640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6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9512</TotalTime>
  <Words>1123</Words>
  <Application>Microsoft Office PowerPoint</Application>
  <PresentationFormat>On-screen Show (4:3)</PresentationFormat>
  <Paragraphs>169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ＭＳ Ｐゴシック</vt:lpstr>
      <vt:lpstr>Arial</vt:lpstr>
      <vt:lpstr>Arial Black</vt:lpstr>
      <vt:lpstr>Wingdings</vt:lpstr>
      <vt:lpstr>Blank Presentation</vt:lpstr>
      <vt:lpstr>PowerPoint Presentation</vt:lpstr>
      <vt:lpstr>Approaches and Methods of Analysis</vt:lpstr>
      <vt:lpstr>1.2.9.4 Methods of analysis</vt:lpstr>
      <vt:lpstr>1.2.9.4 Methods of analysis</vt:lpstr>
      <vt:lpstr>1.2.9.4 Methods of analysis</vt:lpstr>
      <vt:lpstr>Well Documented and Well Validated</vt:lpstr>
      <vt:lpstr>A.6 Review of FRIEDMAN, R., An International Survey of Computer Models for Fire And Smoke, Journal of Fire Protection Engineering, 4, pp. 81-92, 1992</vt:lpstr>
      <vt:lpstr>A.6 Review of FRIEDMAN, R., An International Survey of Computer Models for Fire And Smoke, Journal of Fire Protection Engineering, 4, pp. 81-92, 1992</vt:lpstr>
      <vt:lpstr>Well Documented and Well Validated</vt:lpstr>
      <vt:lpstr>Well Documented and Well Validated</vt:lpstr>
      <vt:lpstr>Suitable for task</vt:lpstr>
      <vt:lpstr>Within Limitations and Assumptions</vt:lpstr>
      <vt:lpstr>Generate suitable outputs to address acceptance criteria</vt:lpstr>
      <vt:lpstr>Use of Technical Tools - Inputs</vt:lpstr>
      <vt:lpstr>Use of Technical Tools - Inputs</vt:lpstr>
      <vt:lpstr>Use of Technical Tools - Outputs</vt:lpstr>
      <vt:lpstr>Use of Technical Tools</vt:lpstr>
      <vt:lpstr>What is Needed for the Future?</vt:lpstr>
      <vt:lpstr>Questions</vt:lpstr>
    </vt:vector>
  </TitlesOfParts>
  <Company>Heywood Innovation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FRNSW Powerpoint Template</dc:title>
  <dc:creator>PACSU</dc:creator>
  <cp:lastModifiedBy>Jamie Vistnes</cp:lastModifiedBy>
  <cp:revision>500</cp:revision>
  <cp:lastPrinted>2008-01-23T06:04:45Z</cp:lastPrinted>
  <dcterms:created xsi:type="dcterms:W3CDTF">2008-01-22T23:48:45Z</dcterms:created>
  <dcterms:modified xsi:type="dcterms:W3CDTF">2016-08-17T04:21:25Z</dcterms:modified>
</cp:coreProperties>
</file>