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9" r:id="rId2"/>
  </p:sldMasterIdLst>
  <p:notesMasterIdLst>
    <p:notesMasterId r:id="rId27"/>
  </p:notesMasterIdLst>
  <p:sldIdLst>
    <p:sldId id="288" r:id="rId3"/>
    <p:sldId id="302" r:id="rId4"/>
    <p:sldId id="303" r:id="rId5"/>
    <p:sldId id="282" r:id="rId6"/>
    <p:sldId id="257" r:id="rId7"/>
    <p:sldId id="304" r:id="rId8"/>
    <p:sldId id="305" r:id="rId9"/>
    <p:sldId id="308" r:id="rId10"/>
    <p:sldId id="309" r:id="rId11"/>
    <p:sldId id="310" r:id="rId12"/>
    <p:sldId id="311" r:id="rId13"/>
    <p:sldId id="323" r:id="rId14"/>
    <p:sldId id="312" r:id="rId15"/>
    <p:sldId id="306" r:id="rId16"/>
    <p:sldId id="313" r:id="rId17"/>
    <p:sldId id="322" r:id="rId18"/>
    <p:sldId id="315" r:id="rId19"/>
    <p:sldId id="317" r:id="rId20"/>
    <p:sldId id="316" r:id="rId21"/>
    <p:sldId id="318" r:id="rId22"/>
    <p:sldId id="319" r:id="rId23"/>
    <p:sldId id="320" r:id="rId24"/>
    <p:sldId id="32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E2"/>
    <a:srgbClr val="8B8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613" autoAdjust="0"/>
  </p:normalViewPr>
  <p:slideViewPr>
    <p:cSldViewPr snapToGrid="0" snapToObjects="1" showGuides="1">
      <p:cViewPr>
        <p:scale>
          <a:sx n="100" d="100"/>
          <a:sy n="100" d="100"/>
        </p:scale>
        <p:origin x="-1074" y="-480"/>
      </p:cViewPr>
      <p:guideLst>
        <p:guide orient="horz" pos="3800"/>
        <p:guide orient="horz" pos="1215"/>
        <p:guide orient="horz" pos="4131"/>
        <p:guide orient="horz" pos="2736"/>
        <p:guide orient="horz" pos="398"/>
        <p:guide orient="horz" pos="864"/>
        <p:guide pos="288"/>
        <p:guide pos="5472"/>
        <p:guide pos="1417"/>
        <p:guide pos="1642"/>
        <p:guide pos="2765"/>
        <p:guide pos="2995"/>
        <p:guide pos="4117"/>
        <p:guide pos="4341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ECOM Sans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ECOM Sans" panose="020B0504020202020204" pitchFamily="34" charset="0"/>
              </a:defRPr>
            </a:lvl1pPr>
          </a:lstStyle>
          <a:p>
            <a:fld id="{FE9CEB45-0962-4FE3-BF2A-53CDF9A60254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ECOM Sans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ECOM Sans" panose="020B0504020202020204" pitchFamily="34" charset="0"/>
              </a:defRPr>
            </a:lvl1pPr>
          </a:lstStyle>
          <a:p>
            <a:fld id="{560B52A1-CCB2-4AAD-86EF-43FEE5A3BB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ECOM Sans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Photo Title Slide: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29184"/>
          <a:lstStyle>
            <a:lvl1pPr marL="457200" indent="0"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0"/>
            <a:ext cx="1828800" cy="68580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Do not type in this box. Placeholder for logo and graphics artwork. This type will not display in presentation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665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2927350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61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ake 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8329"/>
            <a:ext cx="6078538" cy="3977117"/>
          </a:xfrm>
        </p:spPr>
        <p:txBody>
          <a:bodyPr/>
          <a:lstStyle>
            <a:lvl1pPr>
              <a:lnSpc>
                <a:spcPct val="80000"/>
              </a:lnSpc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91435" y="-5976"/>
            <a:ext cx="6161741" cy="7010403"/>
            <a:chOff x="3191435" y="-5976"/>
            <a:chExt cx="6161741" cy="7010403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3191435" y="-5976"/>
              <a:ext cx="6161741" cy="1075765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7918824" y="-5976"/>
              <a:ext cx="1308847" cy="5755341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5809129" y="274918"/>
              <a:ext cx="3334871" cy="6627906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197600" y="3381192"/>
              <a:ext cx="2952376" cy="3623235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4285129" y="5677647"/>
              <a:ext cx="5068047" cy="1186329"/>
            </a:xfrm>
            <a:prstGeom prst="line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136479"/>
            <a:ext cx="3932238" cy="4431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sf\Dropbox\__FileExchange\__IMP__AJ-RD\_Ashleigh_file_exchange\S+G_AECOM_BrandTraining_2015\01_source_from_Dom\01_template_related\_artwork_exports\AECOM_BlueEnd_300-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76" y="0"/>
            <a:ext cx="4230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7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42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/>
            </a:lvl4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0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/>
            </a:lvl4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9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and Content_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b="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Courier New" panose="02070309020205020404" pitchFamily="49" charset="0"/>
              <a:buChar char="­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/>
            </a:lvl4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85C-06F5-481F-BCC2-032CF3FE58EF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7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 marL="0" indent="0">
              <a:buNone/>
              <a:defRPr sz="2400"/>
            </a:lvl1pPr>
            <a:lvl2pPr marL="360363" indent="-360363"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 marL="0" indent="0">
              <a:buNone/>
              <a:defRPr sz="2400"/>
            </a:lvl1pPr>
            <a:lvl2pPr marL="360363" indent="-360363"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1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 2-Column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193"/>
            <a:ext cx="3932238" cy="25615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2224"/>
            <a:ext cx="3932238" cy="4216464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360363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563" y="1415365"/>
            <a:ext cx="3932237" cy="24884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1792224"/>
            <a:ext cx="3932237" cy="4216464"/>
          </a:xfrm>
        </p:spPr>
        <p:txBody>
          <a:bodyPr/>
          <a:lstStyle>
            <a:lvl1pPr marL="0" indent="0">
              <a:buNone/>
              <a:defRPr sz="2000"/>
            </a:lvl1pPr>
            <a:lvl2pPr marL="360363" indent="-360363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4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29718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253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Photos and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53128"/>
            <a:ext cx="3932238" cy="155556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2" y="4453128"/>
            <a:ext cx="3932237" cy="155556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2AF3-12F4-4C53-9520-5DE735DF186C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932238" cy="29718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54561" y="1371600"/>
            <a:ext cx="3932238" cy="2971800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400">
                <a:latin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847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Photo Title Slide: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8" cy="1603375"/>
          </a:xfrm>
        </p:spPr>
        <p:txBody>
          <a:bodyPr/>
          <a:lstStyle>
            <a:lvl1pPr>
              <a:lnSpc>
                <a:spcPts val="4000"/>
              </a:lnSpc>
              <a:defRPr sz="36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29184"/>
          <a:lstStyle>
            <a:lvl1pPr marL="457200" indent="0"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0"/>
            <a:ext cx="1828800" cy="68580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 smtClean="0"/>
              <a:t>Do not type in this box. Placeholder for logo and graphics artwork. This type will not display in presentation mode.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</p:spPr>
        <p:txBody>
          <a:bodyPr/>
          <a:lstStyle>
            <a:lvl1pPr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911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2261777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Courier New" panose="02070309020205020404" pitchFamily="49" charset="0"/>
              <a:buChar char="­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4" y="1371600"/>
            <a:ext cx="3932236" cy="2261777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Courier New" panose="02070309020205020404" pitchFamily="49" charset="0"/>
              <a:buChar char="­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958C-444D-45D7-8169-FDAC51E03A4F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770723"/>
            <a:ext cx="3932238" cy="2261777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Courier New" panose="02070309020205020404" pitchFamily="49" charset="0"/>
              <a:buChar char="­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4564" y="3770723"/>
            <a:ext cx="3932236" cy="2261777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Courier New" panose="02070309020205020404" pitchFamily="49" charset="0"/>
              <a:buChar char="­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032500"/>
            <a:ext cx="6078538" cy="325438"/>
          </a:xfrm>
        </p:spPr>
        <p:txBody>
          <a:bodyPr/>
          <a:lstStyle>
            <a:lvl1pPr marL="0" indent="0">
              <a:buNone/>
              <a:defRPr sz="900" b="1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Insert footnote or citation</a:t>
            </a:r>
          </a:p>
        </p:txBody>
      </p:sp>
    </p:spTree>
    <p:extLst>
      <p:ext uri="{BB962C8B-B14F-4D97-AF65-F5344CB8AC3E}">
        <p14:creationId xmlns:p14="http://schemas.microsoft.com/office/powerpoint/2010/main" val="27785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5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Inde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3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WORLD_MAP_COMP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6" name="Picture 5" descr="WorldMap_Comple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41" y="1438482"/>
            <a:ext cx="8700118" cy="43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WORLD_MAP_AUS+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41" y="1438482"/>
            <a:ext cx="8700118" cy="43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F9A-4F94-45D7-81D9-2697C981929B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350492"/>
            <a:ext cx="8229600" cy="9144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900" b="1"/>
            </a:lvl1pPr>
            <a:lvl2pPr marL="0" indent="0">
              <a:lnSpc>
                <a:spcPct val="95000"/>
              </a:lnSpc>
              <a:buNone/>
              <a:defRPr sz="9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371600"/>
            <a:ext cx="9144000" cy="54864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93192"/>
          <a:lstStyle>
            <a:lvl1pPr marL="460375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9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018"/>
            <a:ext cx="8229600" cy="256159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5539" y="1371600"/>
            <a:ext cx="5021262" cy="4637088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600" b="0"/>
            </a:lvl1pPr>
            <a:lvl2pPr marL="360363" indent="-36036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2pPr>
            <a:lvl3pPr marL="720725" indent="-36036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200"/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200" baseline="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371600"/>
            <a:ext cx="2870200" cy="46609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393192"/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8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018"/>
            <a:ext cx="8229600" cy="256159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1792288" cy="9601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None/>
              <a:defRPr sz="1400" b="1">
                <a:latin typeface="+mn-lt"/>
              </a:defRPr>
            </a:lvl1pPr>
            <a:lvl2pPr marL="0" indent="0" algn="l" defTabSz="914400" rtl="0" eaLnBrk="1" latinLnBrk="0" hangingPunct="1">
              <a:spcBef>
                <a:spcPts val="400"/>
              </a:spcBef>
              <a:buFont typeface="Arial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173038" indent="-1730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ts val="4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173038" lvl="2" indent="-1730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06675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676133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745591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815049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884507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7953963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2606675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3676133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745591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815049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884507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7953963" y="3012675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2606675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3676133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4745591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5815049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30"/>
          </p:nvPr>
        </p:nvSpPr>
        <p:spPr>
          <a:xfrm>
            <a:off x="6884507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7953963" y="465375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Content Placeholder 4"/>
          <p:cNvSpPr>
            <a:spLocks noGrp="1"/>
          </p:cNvSpPr>
          <p:nvPr>
            <p:ph sz="quarter" idx="32"/>
          </p:nvPr>
        </p:nvSpPr>
        <p:spPr>
          <a:xfrm>
            <a:off x="457200" y="3012675"/>
            <a:ext cx="1792288" cy="9601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None/>
              <a:defRPr sz="1400" b="1"/>
            </a:lvl1pPr>
            <a:lvl2pPr marL="0" indent="0" algn="l" defTabSz="914400" rtl="0" eaLnBrk="1" latinLnBrk="0" hangingPunct="1">
              <a:spcBef>
                <a:spcPts val="4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173038" indent="-1730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ts val="4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173038" lvl="2" indent="-1730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457200" y="4653750"/>
            <a:ext cx="1792288" cy="9601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None/>
              <a:defRPr sz="1400" b="1"/>
            </a:lvl1pPr>
            <a:lvl2pPr marL="0" indent="0" algn="l" defTabSz="914400" rtl="0" eaLnBrk="1" latinLnBrk="0" hangingPunct="1">
              <a:spcBef>
                <a:spcPts val="400"/>
              </a:spcBef>
              <a:buFont typeface="Arial" pitchFamily="34" charset="0"/>
              <a:buNone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173038" indent="-1730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ts val="400"/>
              </a:spcBef>
              <a:buFont typeface="Arial" pitchFamily="34" charset="0"/>
              <a:buNone/>
            </a:pPr>
            <a:r>
              <a:rPr lang="en-US" dirty="0" smtClean="0"/>
              <a:t>Second level</a:t>
            </a:r>
          </a:p>
          <a:p>
            <a:pPr marL="173038" lvl="2" indent="-1730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829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taff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651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5018"/>
            <a:ext cx="8229600" cy="256159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3" y="3054096"/>
            <a:ext cx="3932238" cy="2954591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1600"/>
              </a:spcAft>
              <a:buFont typeface="Arial" pitchFamily="34" charset="0"/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 marL="360363" indent="-36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55C0-EC1B-43E5-853A-8A7C593E95FF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3054096"/>
            <a:ext cx="3932238" cy="2954591"/>
          </a:xfr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400" b="0"/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6010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54562" y="1371600"/>
            <a:ext cx="720725" cy="9601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1440" tIns="91440"/>
          <a:lstStyle>
            <a:lvl1pPr marL="0" indent="0">
              <a:buNone/>
              <a:defRPr sz="105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B92E-07B5-4569-8834-19F6E2880DB5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7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 marL="360363" indent="-360363">
              <a:spcBef>
                <a:spcPts val="350"/>
              </a:spcBef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0F57-CD6F-45E2-8018-91FFE5D0CD30}" type="datetime4">
              <a:rPr lang="en-US" smtClean="0"/>
              <a:pPr/>
              <a:t>June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078537" cy="1603375"/>
          </a:xfrm>
        </p:spPr>
        <p:txBody>
          <a:bodyPr/>
          <a:lstStyle>
            <a:lvl1pPr>
              <a:lnSpc>
                <a:spcPts val="4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476625"/>
            <a:ext cx="6059489" cy="1104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375083"/>
            <a:ext cx="2166938" cy="18288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Month Day, Year</a:t>
            </a:r>
          </a:p>
          <a:p>
            <a:pPr lvl="0"/>
            <a:endParaRPr lang="en-US" dirty="0"/>
          </a:p>
        </p:txBody>
      </p:sp>
      <p:pic>
        <p:nvPicPr>
          <p:cNvPr id="1026" name="Picture 2" descr="\\psf\Dropbox\__FileExchange\__IMP__AJ-RD\_Ashleigh_file_exchange\S+G_AECOM_BrandTraining_2015\01_source_from_Dom\01_template_related\_artwork_exports\AECOM_BlueTitle_Lockup_300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2776" y="6032500"/>
            <a:ext cx="1721224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5062728" y="-11292"/>
            <a:ext cx="4224707" cy="6973880"/>
            <a:chOff x="5062728" y="-11292"/>
            <a:chExt cx="4224707" cy="6973880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6903290" y="0"/>
              <a:ext cx="2384145" cy="4924612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062728" y="-11292"/>
              <a:ext cx="4134435" cy="1928813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6448614" y="0"/>
              <a:ext cx="2271058" cy="6962588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54" y="6266687"/>
            <a:ext cx="1228346" cy="5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B6ECFDF4-243F-487D-9CE3-7672903C2519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883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49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ECOM Sans" panose="020B05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1pPr>
      <a:lvl2pPr marL="360363" indent="-360363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2pPr>
      <a:lvl3pPr marL="720000" indent="-36000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3pPr>
      <a:lvl4pPr marL="1080000" indent="-360000" algn="l" defTabSz="914400" rtl="0" eaLnBrk="1" latinLnBrk="0" hangingPunct="1">
        <a:spcBef>
          <a:spcPts val="4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psf\Dropbox\__FileExchange\__IMP__AJ-RD\_Ashleigh_file_exchange\S+G_AECOM_BrandTraining_2015\01_source_from_Dom\01_template_related\_artwork_exports\AECOM_SlideMasterLogo_300-19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54" y="6266687"/>
            <a:ext cx="1228346" cy="5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869"/>
            <a:ext cx="8229600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360363" lvl="1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First level</a:t>
            </a:r>
          </a:p>
          <a:p>
            <a:pPr marL="720000" lvl="2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Second level</a:t>
            </a:r>
          </a:p>
          <a:p>
            <a:pPr marL="1080000" lvl="3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fld id="{B6ECFDF4-243F-487D-9CE3-7672903C2519}" type="datetime4">
              <a:rPr lang="en-US" smtClean="0"/>
              <a:pPr/>
              <a:t>June 21,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ECOM Sans" panose="020B05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605563" y="625769"/>
            <a:ext cx="520785" cy="5927070"/>
            <a:chOff x="-605563" y="625769"/>
            <a:chExt cx="520785" cy="592707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-605563" y="62576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H="1">
              <a:off x="-605563" y="1371600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-605563" y="1922757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-605563" y="433734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-605563" y="6027958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-605563" y="6552839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1" y="-593457"/>
            <a:ext cx="8225603" cy="520785"/>
            <a:chOff x="457201" y="-593457"/>
            <a:chExt cx="8225603" cy="52078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19680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198909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23370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4129046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4494170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16200000" flipH="1">
              <a:off x="6266842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16200000" flipH="1">
              <a:off x="6627728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16200000" flipH="1">
              <a:off x="8422411" y="-333064"/>
              <a:ext cx="520785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56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739" r:id="rId15"/>
    <p:sldLayoutId id="2147483740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AECOM Sans" panose="020B0504020202020204" pitchFamily="34" charset="0"/>
        </a:defRPr>
      </a:lvl1pPr>
    </p:titleStyle>
    <p:bodyStyle>
      <a:lvl1pPr marL="360363" indent="-3603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1pPr>
      <a:lvl2pPr marL="360363" indent="-360363" algn="l" defTabSz="914400" rtl="0" eaLnBrk="1" latinLnBrk="0" hangingPunct="1">
        <a:spcBef>
          <a:spcPts val="400"/>
        </a:spcBef>
        <a:buFont typeface="Wingdings" panose="05000000000000000000" pitchFamily="2" charset="2"/>
        <a:buChar char="Ø"/>
        <a:defRPr lang="en-US" sz="2000" kern="1200" baseline="0" dirty="0" smtClean="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2pPr>
      <a:lvl3pPr marL="720000" indent="-36000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lang="en-US" sz="1800" kern="1200" dirty="0" smtClean="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3pPr>
      <a:lvl4pPr marL="1080000" indent="-360000" algn="l" defTabSz="914400" rtl="0" eaLnBrk="1" latinLnBrk="0" hangingPunct="1">
        <a:spcBef>
          <a:spcPts val="4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ECOM Sans" panose="020B05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457200" y="1874520"/>
            <a:ext cx="6558595" cy="1603375"/>
          </a:xfrm>
        </p:spPr>
        <p:txBody>
          <a:bodyPr/>
          <a:lstStyle/>
          <a:p>
            <a:r>
              <a:rPr lang="en-AU" dirty="0"/>
              <a:t>Longitudinal Tunnel Ventilation and the Fire Throttling </a:t>
            </a:r>
            <a:r>
              <a:rPr lang="en-AU" dirty="0" smtClean="0"/>
              <a:t>Effect</a:t>
            </a:r>
            <a:endParaRPr lang="en-US" b="0" dirty="0"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57199" y="3476624"/>
            <a:ext cx="6059489" cy="1475701"/>
          </a:xfrm>
        </p:spPr>
        <p:txBody>
          <a:bodyPr/>
          <a:lstStyle/>
          <a:p>
            <a:r>
              <a:rPr lang="en-US" dirty="0" smtClean="0"/>
              <a:t>Edmund Ang </a:t>
            </a:r>
          </a:p>
          <a:p>
            <a:r>
              <a:rPr lang="en-US" dirty="0" err="1" smtClean="0"/>
              <a:t>Hazelab</a:t>
            </a:r>
            <a:r>
              <a:rPr lang="en-US" dirty="0" smtClean="0"/>
              <a:t> @ Imperial College London</a:t>
            </a:r>
          </a:p>
          <a:p>
            <a:r>
              <a:rPr lang="en-US" dirty="0" smtClean="0"/>
              <a:t>AECOM @ Fire &amp; Risk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June, 2017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462124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22" y="2801542"/>
            <a:ext cx="5121284" cy="27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Longitudinal Ventilation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10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57201" y="1368869"/>
            <a:ext cx="3702106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Longitudinal ventilation</a:t>
            </a:r>
            <a:endParaRPr lang="en-AU" sz="2000" dirty="0"/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Air flow in one direction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Single direction traffic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Not viable previously; need for large quantities of fresh air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Used for the majority of tunnels in Australia last 20 years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Easier to construct than transverse systems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2"/>
          <a:stretch/>
        </p:blipFill>
        <p:spPr bwMode="auto">
          <a:xfrm>
            <a:off x="5248516" y="1023785"/>
            <a:ext cx="2505895" cy="204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48359"/>
            <a:ext cx="87312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Longitudinal Ventilation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11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57201" y="1368869"/>
            <a:ext cx="8071804" cy="1390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Longitudinal ventilation in fire mode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Keep one side clear of the fire / smoke for evacuation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Air flow &gt; critical ventilation velocity, </a:t>
            </a:r>
            <a:r>
              <a:rPr lang="en-AU" sz="1600" dirty="0" err="1" smtClean="0"/>
              <a:t>V</a:t>
            </a:r>
            <a:r>
              <a:rPr lang="en-AU" sz="1050" dirty="0" err="1" smtClean="0"/>
              <a:t>c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39294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ngE\Pictures\tunnel_hrr16_7_v0_7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45" y="4192655"/>
            <a:ext cx="5597996" cy="14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Longitudinal Ventilation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12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57201" y="1368869"/>
            <a:ext cx="8071804" cy="1390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Longitudinal ventilation in fire mode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Keep one side clear of the fire / smoke for evacuation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Air flow &gt; critical ventilation velocity, </a:t>
            </a:r>
            <a:r>
              <a:rPr lang="en-AU" sz="1600" dirty="0" err="1" smtClean="0"/>
              <a:t>V</a:t>
            </a:r>
            <a:r>
              <a:rPr lang="en-AU" sz="1050" dirty="0" err="1" smtClean="0"/>
              <a:t>c</a:t>
            </a:r>
            <a:endParaRPr lang="en-AU" sz="1050" dirty="0"/>
          </a:p>
        </p:txBody>
      </p:sp>
      <p:pic>
        <p:nvPicPr>
          <p:cNvPr id="2050" name="Picture 2" descr="C:\Users\AngE\Pictures\tunnel_hrr16_7_v0_5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45" y="2759384"/>
            <a:ext cx="7056916" cy="13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2665" y="346245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2000" dirty="0" err="1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Backlayer</a:t>
            </a:r>
            <a:r>
              <a:rPr lang="en-AU" sz="20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: Air flow &lt; </a:t>
            </a:r>
            <a:r>
              <a:rPr lang="en-AU" sz="2000" dirty="0" err="1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Vc</a:t>
            </a:r>
            <a:endParaRPr lang="en-AU" sz="2000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2665" y="452925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20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No </a:t>
            </a:r>
            <a:r>
              <a:rPr lang="en-AU" sz="2000" dirty="0" err="1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backlayer</a:t>
            </a:r>
            <a:r>
              <a:rPr lang="en-AU" sz="20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: Air flow &gt; </a:t>
            </a:r>
            <a:r>
              <a:rPr lang="en-AU" sz="2000" dirty="0" err="1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Vc</a:t>
            </a:r>
            <a:endParaRPr lang="en-AU" sz="2000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1"/>
              <a:srgbClr val="FFF1C1"/>
            </a:duotone>
          </a:blip>
          <a:stretch>
            <a:fillRect/>
          </a:stretch>
        </p:blipFill>
        <p:spPr>
          <a:xfrm>
            <a:off x="1840312" y="5625423"/>
            <a:ext cx="342900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4225" y="567213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D. Swenson. C</a:t>
            </a:r>
            <a:r>
              <a:rPr lang="en-AU" sz="800" i="1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ritical velocity in tunnel fires.  </a:t>
            </a:r>
          </a:p>
          <a:p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Thunderhead Engineering.</a:t>
            </a:r>
            <a:endParaRPr lang="en-AU" sz="800" i="1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Tunnel Ventilation</a:t>
            </a:r>
            <a:br>
              <a:rPr lang="en-US" dirty="0" smtClean="0"/>
            </a:br>
            <a:r>
              <a:rPr lang="en-US" dirty="0" smtClean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Critical Ventilation Velocity</a:t>
            </a:r>
            <a:endParaRPr lang="en-US" b="0" dirty="0"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Critical Ventilation Velocity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Velocity needed to prevent </a:t>
            </a:r>
            <a:r>
              <a:rPr lang="en-AU" sz="2000" dirty="0" err="1" smtClean="0"/>
              <a:t>backlayering</a:t>
            </a:r>
            <a:r>
              <a:rPr lang="en-AU" sz="2000" dirty="0" smtClean="0"/>
              <a:t> of smoke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/>
              <a:t>One of the most studied phenomenon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b="1" dirty="0" smtClean="0"/>
              <a:t>1950s: </a:t>
            </a:r>
            <a:r>
              <a:rPr lang="en-AU" sz="2000" dirty="0" smtClean="0"/>
              <a:t>Origins traced back to Thomas (Fire Research Station, UK)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Argued critical velocity governed by the ratio of buoyancy to inertial forces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Relationship linked by Froude Number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b="1" dirty="0" smtClean="0"/>
              <a:t>1970s: </a:t>
            </a:r>
            <a:r>
              <a:rPr lang="en-AU" sz="2000" dirty="0" smtClean="0"/>
              <a:t>Refinements by </a:t>
            </a:r>
            <a:r>
              <a:rPr lang="en-AU" sz="2000" dirty="0" err="1" smtClean="0"/>
              <a:t>Heselden</a:t>
            </a:r>
            <a:r>
              <a:rPr lang="en-AU" sz="2000" dirty="0" smtClean="0"/>
              <a:t> 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b="1" dirty="0" smtClean="0"/>
              <a:t>1980s: </a:t>
            </a:r>
            <a:r>
              <a:rPr lang="en-AU" sz="2000" dirty="0" smtClean="0"/>
              <a:t>Refinements by </a:t>
            </a:r>
            <a:r>
              <a:rPr lang="en-AU" sz="2000" dirty="0" err="1" smtClean="0"/>
              <a:t>Danziger</a:t>
            </a:r>
            <a:r>
              <a:rPr lang="en-AU" sz="2000" dirty="0"/>
              <a:t> </a:t>
            </a:r>
            <a:r>
              <a:rPr lang="en-AU" sz="2000" dirty="0" smtClean="0"/>
              <a:t>and Kennedy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Related temperature to convective heat release rate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Cornerstone of tunnel ventilation design </a:t>
            </a:r>
          </a:p>
          <a:p>
            <a:pPr>
              <a:spcBef>
                <a:spcPts val="1800"/>
              </a:spcBef>
            </a:pPr>
            <a:endParaRPr lang="en-AU" sz="2000" dirty="0" smtClean="0"/>
          </a:p>
          <a:p>
            <a:pPr>
              <a:spcBef>
                <a:spcPts val="1800"/>
              </a:spcBef>
            </a:pPr>
            <a:endParaRPr lang="en-AU" sz="2000" dirty="0"/>
          </a:p>
          <a:p>
            <a:pPr>
              <a:spcBef>
                <a:spcPts val="1800"/>
              </a:spcBef>
            </a:pPr>
            <a:endParaRPr lang="en-AU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14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9" y="3260332"/>
            <a:ext cx="2705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28" y="4589753"/>
            <a:ext cx="2780309" cy="10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217749" y="3260331"/>
            <a:ext cx="704007" cy="704765"/>
          </a:xfrm>
          <a:prstGeom prst="ellipse">
            <a:avLst/>
          </a:prstGeom>
          <a:solidFill>
            <a:srgbClr val="00B5E2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7663926" y="4693381"/>
            <a:ext cx="475568" cy="476080"/>
          </a:xfrm>
          <a:prstGeom prst="ellipse">
            <a:avLst/>
          </a:prstGeom>
          <a:solidFill>
            <a:srgbClr val="00B5E2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Super Critical Ventilation Velocity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b="1" dirty="0" smtClean="0"/>
              <a:t>1995: </a:t>
            </a:r>
            <a:r>
              <a:rPr lang="en-AU" sz="2000" dirty="0" smtClean="0"/>
              <a:t>Oka and Atkinson defined ‘super critical’ ventilation velocity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So what is the super critical ventilation velocity? 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Fire size and critical velocity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Relationship up to a limit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No increase in velocity needed beyond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Typically ~ 3 to 4 m/s for road tunnels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dirty="0" smtClean="0"/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  <a:p>
            <a:pPr>
              <a:spcBef>
                <a:spcPts val="1800"/>
              </a:spcBef>
            </a:pPr>
            <a:endParaRPr lang="en-AU" sz="2000" dirty="0"/>
          </a:p>
          <a:p>
            <a:pPr>
              <a:spcBef>
                <a:spcPts val="1800"/>
              </a:spcBef>
            </a:pPr>
            <a:endParaRPr lang="en-AU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15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49" y="2620836"/>
            <a:ext cx="3831579" cy="241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1C1"/>
            </a:duotone>
          </a:blip>
          <a:stretch>
            <a:fillRect/>
          </a:stretch>
        </p:blipFill>
        <p:spPr>
          <a:xfrm>
            <a:off x="5205812" y="4941612"/>
            <a:ext cx="3429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69725" y="502878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A. </a:t>
            </a:r>
            <a:r>
              <a:rPr lang="en-AU" sz="800" dirty="0" err="1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Vaitkevicious</a:t>
            </a:r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 and R. Carvel. </a:t>
            </a:r>
            <a:r>
              <a:rPr lang="en-AU" sz="800" i="1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Investigating the throttling effect in tunnel fires.  </a:t>
            </a:r>
          </a:p>
          <a:p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Fire Technology, June 2015</a:t>
            </a:r>
            <a:endParaRPr lang="en-AU" sz="800" i="1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Super Critical Ventilation Velocity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b="1" dirty="0" smtClean="0"/>
              <a:t>2000: </a:t>
            </a:r>
            <a:r>
              <a:rPr lang="en-AU" sz="2000" dirty="0" smtClean="0"/>
              <a:t>Further refinements by Wu and Bakar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Further experiments showing this</a:t>
            </a:r>
            <a:endParaRPr lang="en-AU" sz="16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Foundation of other researches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Tunnel dimensions 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/>
              <a:t>Relationship between velocity and fire growth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Slope in tunnels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Blockages in tunnels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Critical velocity near portals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dirty="0" smtClean="0"/>
              <a:t>Modified equation used today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NFPA 502 </a:t>
            </a:r>
            <a:r>
              <a:rPr lang="en-AU" sz="1600" dirty="0" err="1" smtClean="0"/>
              <a:t>etc</a:t>
            </a:r>
            <a:endParaRPr lang="en-AU" sz="1600" dirty="0" smtClean="0"/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  <a:p>
            <a:pPr>
              <a:spcBef>
                <a:spcPts val="1800"/>
              </a:spcBef>
            </a:pPr>
            <a:endParaRPr lang="en-AU" sz="2000" dirty="0"/>
          </a:p>
          <a:p>
            <a:pPr>
              <a:spcBef>
                <a:spcPts val="1800"/>
              </a:spcBef>
            </a:pPr>
            <a:endParaRPr lang="en-AU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16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1C1"/>
            </a:duotone>
          </a:blip>
          <a:stretch>
            <a:fillRect/>
          </a:stretch>
        </p:blipFill>
        <p:spPr>
          <a:xfrm>
            <a:off x="5205812" y="4941612"/>
            <a:ext cx="3429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69725" y="502878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C.C. Hwang and J.C. Edwards.  </a:t>
            </a:r>
            <a:r>
              <a:rPr lang="en-AU" sz="800" i="1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The critical ventilation in tunnel fires .  </a:t>
            </a:r>
          </a:p>
          <a:p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Fire Safety Journal, 2002.  </a:t>
            </a:r>
            <a:endParaRPr lang="en-AU" sz="800" i="1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/>
          <a:stretch/>
        </p:blipFill>
        <p:spPr bwMode="auto">
          <a:xfrm>
            <a:off x="5435537" y="1725582"/>
            <a:ext cx="3589606" cy="330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5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Fire Throttling Effect</a:t>
            </a:r>
            <a:br>
              <a:rPr lang="en-US" dirty="0" smtClean="0"/>
            </a:br>
            <a:r>
              <a:rPr lang="en-US" dirty="0" smtClean="0">
                <a:latin typeface="AECOM Sans" panose="020B0504020202020204" pitchFamily="34" charset="0"/>
                <a:ea typeface="AECOM Sans" panose="020B0504020202020204" pitchFamily="34" charset="0"/>
              </a:rPr>
              <a:t>So how does it all relate? </a:t>
            </a:r>
            <a:endParaRPr lang="en-US" b="0" dirty="0">
              <a:latin typeface="AECOM Sans" panose="020B0504020202020204" pitchFamily="34" charset="0"/>
              <a:ea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Fire Throttling 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68869"/>
            <a:ext cx="8387395" cy="4639819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So what is the fire throttling effect?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An observed phenomenon where a fire increases the flow resistance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/>
              <a:t>Pressure drop / flow resistance due to fires 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18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3" y="2918922"/>
            <a:ext cx="5352026" cy="31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1C1"/>
            </a:duotone>
          </a:blip>
          <a:stretch>
            <a:fillRect/>
          </a:stretch>
        </p:blipFill>
        <p:spPr>
          <a:xfrm>
            <a:off x="5838571" y="5068275"/>
            <a:ext cx="3429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10573" y="503117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A. </a:t>
            </a:r>
            <a:r>
              <a:rPr lang="en-AU" sz="800" dirty="0" err="1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Vaitkevicious</a:t>
            </a:r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 and R. Carvel. </a:t>
            </a:r>
          </a:p>
          <a:p>
            <a:r>
              <a:rPr lang="en-AU" sz="800" i="1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Investigating the throttling effect in tunnel fires.  </a:t>
            </a:r>
          </a:p>
          <a:p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Fire Technology, June 2015</a:t>
            </a:r>
            <a:endParaRPr lang="en-AU" sz="800" i="1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Fire Throttling 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8869"/>
            <a:ext cx="8128450" cy="4639819"/>
          </a:xfrm>
        </p:spPr>
        <p:txBody>
          <a:bodyPr/>
          <a:lstStyle/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en-AU" sz="2000" b="1" dirty="0" smtClean="0"/>
              <a:t>1973: </a:t>
            </a:r>
            <a:r>
              <a:rPr lang="en-AU" sz="2000" dirty="0" smtClean="0"/>
              <a:t>First discussed for mining tunnels by </a:t>
            </a:r>
            <a:r>
              <a:rPr lang="en-AU" sz="2000" dirty="0" err="1" smtClean="0"/>
              <a:t>Greuer</a:t>
            </a:r>
            <a:r>
              <a:rPr lang="en-AU" sz="2000" dirty="0" smtClean="0"/>
              <a:t> 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en-AU" sz="2000" b="1" dirty="0" smtClean="0"/>
              <a:t>1979:</a:t>
            </a:r>
            <a:r>
              <a:rPr lang="en-AU" sz="2000" dirty="0"/>
              <a:t> </a:t>
            </a:r>
            <a:r>
              <a:rPr lang="en-AU" sz="2000" dirty="0" smtClean="0"/>
              <a:t>Experimental observations by Lee 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en-AU" sz="2000" b="1" dirty="0" smtClean="0"/>
              <a:t>A forgotten and overlooked period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b="1" dirty="0" smtClean="0"/>
              <a:t>2014: </a:t>
            </a:r>
            <a:r>
              <a:rPr lang="en-AU" sz="2000" dirty="0" smtClean="0"/>
              <a:t>Rediscovered by Colella </a:t>
            </a:r>
            <a:r>
              <a:rPr lang="en-AU" sz="2000" i="1" dirty="0" smtClean="0"/>
              <a:t>et al </a:t>
            </a:r>
            <a:r>
              <a:rPr lang="en-AU" sz="2000" dirty="0" smtClean="0"/>
              <a:t>whilst working on the novel multi-scale modelling approach for long tunnels 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PIARC </a:t>
            </a:r>
            <a:r>
              <a:rPr lang="en-AU" sz="2000" i="1" dirty="0" smtClean="0"/>
              <a:t>Jet Fan Calculation Procedure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A recognised phenomenon 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To be verified in a CFD study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19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25" y="3625230"/>
            <a:ext cx="2920634" cy="195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6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8869"/>
            <a:ext cx="8362950" cy="4639819"/>
          </a:xfrm>
        </p:spPr>
        <p:txBody>
          <a:bodyPr/>
          <a:lstStyle/>
          <a:p>
            <a:r>
              <a:rPr lang="en-AU" sz="2100" b="1" dirty="0" smtClean="0"/>
              <a:t>A brief introduction </a:t>
            </a:r>
            <a:r>
              <a:rPr lang="en-AU" sz="2100" b="1" dirty="0"/>
              <a:t>to tunnel ventilation, super critical ventilation </a:t>
            </a:r>
            <a:r>
              <a:rPr lang="en-AU" sz="2100" b="1" dirty="0" smtClean="0"/>
              <a:t>velocity and how it relates to the </a:t>
            </a:r>
            <a:r>
              <a:rPr lang="en-AU" sz="2100" b="1" dirty="0"/>
              <a:t>fire throttling </a:t>
            </a:r>
            <a:r>
              <a:rPr lang="en-AU" sz="2100" b="1" dirty="0" smtClean="0"/>
              <a:t>effect. </a:t>
            </a:r>
          </a:p>
          <a:p>
            <a:endParaRPr lang="en-AU" sz="2100" b="1" dirty="0" smtClean="0"/>
          </a:p>
          <a:p>
            <a:pPr marL="457200" indent="-457200">
              <a:buAutoNum type="arabicParenR"/>
            </a:pPr>
            <a:r>
              <a:rPr lang="en-AU" sz="2100" dirty="0" smtClean="0"/>
              <a:t>Tunnel Ventilation: An Overview</a:t>
            </a:r>
          </a:p>
          <a:p>
            <a:pPr marL="457200" indent="-457200">
              <a:buAutoNum type="arabicParenR"/>
            </a:pPr>
            <a:r>
              <a:rPr lang="en-AU" sz="2100" dirty="0" smtClean="0"/>
              <a:t>Tunnel Ventilation: Longitudinal System</a:t>
            </a:r>
          </a:p>
          <a:p>
            <a:pPr marL="457200" indent="-457200">
              <a:buAutoNum type="arabicParenR"/>
            </a:pPr>
            <a:r>
              <a:rPr lang="en-AU" sz="2100" dirty="0" smtClean="0"/>
              <a:t>Critical and Super Critical Ventilation Velocity</a:t>
            </a:r>
          </a:p>
          <a:p>
            <a:pPr marL="457200" indent="-457200">
              <a:buAutoNum type="arabicParenR"/>
            </a:pPr>
            <a:r>
              <a:rPr lang="en-AU" sz="2100" dirty="0" smtClean="0"/>
              <a:t>Fire Throttling Effect</a:t>
            </a:r>
          </a:p>
          <a:p>
            <a:pPr marL="457200" indent="-457200">
              <a:buAutoNum type="arabicParenR"/>
            </a:pPr>
            <a:r>
              <a:rPr lang="en-AU" sz="2100" dirty="0" smtClean="0"/>
              <a:t>Conclusion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2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1026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Fire Throttling 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68869"/>
            <a:ext cx="8270059" cy="4639819"/>
          </a:xfrm>
        </p:spPr>
        <p:txBody>
          <a:bodyPr/>
          <a:lstStyle/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The impact of the fire throttling effect has been observed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No analytical or empirical model describing this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But a numerical glimpse in the FDS Multi-scale fire modelling work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Dartford Tunnel in London</a:t>
            </a:r>
            <a:endParaRPr lang="en-AU" dirty="0" smtClean="0"/>
          </a:p>
          <a:p>
            <a:pPr marL="703263" lvl="1" indent="-342900" algn="just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20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ar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7" y="3787217"/>
            <a:ext cx="5601231" cy="20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58" y="3204444"/>
            <a:ext cx="3059745" cy="172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6013813" y="4913045"/>
            <a:ext cx="90460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F. </a:t>
            </a:r>
            <a:r>
              <a:rPr lang="en-US" sz="800" dirty="0" err="1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Collela</a:t>
            </a:r>
            <a:r>
              <a:rPr lang="en-US" sz="800" dirty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, R. </a:t>
            </a:r>
            <a:r>
              <a:rPr lang="en-US" sz="800" dirty="0" err="1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Borchiellini</a:t>
            </a:r>
            <a:r>
              <a:rPr lang="en-US" sz="800" dirty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, V. </a:t>
            </a:r>
            <a:r>
              <a:rPr lang="en-US" sz="800" dirty="0" err="1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Verda</a:t>
            </a:r>
            <a:r>
              <a:rPr lang="en-US" sz="800" dirty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, and G. Rein. </a:t>
            </a:r>
            <a:endParaRPr lang="en-US" sz="800" dirty="0" smtClean="0">
              <a:solidFill>
                <a:srgbClr val="040404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800" i="1" dirty="0" smtClean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Multiscale </a:t>
            </a:r>
            <a:r>
              <a:rPr lang="en-US" sz="800" i="1" dirty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Modelling of Tunnel Ventilation Flows and Fires</a:t>
            </a:r>
            <a:r>
              <a:rPr lang="en-US" sz="800" dirty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. </a:t>
            </a:r>
            <a:endParaRPr lang="en-US" sz="800" dirty="0" smtClean="0">
              <a:solidFill>
                <a:srgbClr val="040404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800" dirty="0" smtClean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[</a:t>
            </a:r>
            <a:r>
              <a:rPr lang="en-US" sz="800" dirty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Online] https://www.era.lib.ed.ac.uk/handle/ 1842/3528, May 2010.</a:t>
            </a:r>
            <a:endParaRPr lang="en-AU" sz="800" i="1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/>
              <a:srgbClr val="FFF1C1"/>
            </a:duotone>
          </a:blip>
          <a:stretch>
            <a:fillRect/>
          </a:stretch>
        </p:blipFill>
        <p:spPr>
          <a:xfrm>
            <a:off x="5643408" y="4943927"/>
            <a:ext cx="342900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accent1"/>
              <a:srgbClr val="FFF1C1"/>
            </a:duotone>
          </a:blip>
          <a:stretch>
            <a:fillRect/>
          </a:stretch>
        </p:blipFill>
        <p:spPr>
          <a:xfrm>
            <a:off x="576108" y="5857030"/>
            <a:ext cx="3429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965563" y="5829300"/>
            <a:ext cx="90460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 smtClean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C.D.E. Ang, G. Rein, J. </a:t>
            </a:r>
            <a:r>
              <a:rPr lang="en-US" sz="800" dirty="0" err="1" smtClean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Peiro</a:t>
            </a:r>
            <a:r>
              <a:rPr lang="en-US" sz="800" dirty="0" smtClean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 and R. Harrison</a:t>
            </a:r>
          </a:p>
          <a:p>
            <a:r>
              <a:rPr lang="en-US" sz="800" i="1" dirty="0" smtClean="0">
                <a:solidFill>
                  <a:srgbClr val="040404"/>
                </a:solidFill>
                <a:ea typeface="ＭＳ Ｐゴシック" charset="0"/>
                <a:cs typeface="ＭＳ Ｐゴシック" charset="0"/>
              </a:rPr>
              <a:t>Simulating longitudinal ventilation flows in long tunnels CFD and Multi-scale modelling</a:t>
            </a:r>
            <a:endParaRPr lang="en-US" sz="800" dirty="0" smtClean="0">
              <a:solidFill>
                <a:srgbClr val="040404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800" dirty="0" err="1" smtClean="0">
                <a:solidFill>
                  <a:srgbClr val="040404"/>
                </a:solidFill>
                <a:ea typeface="ＭＳ Ｐゴシック" charset="0"/>
                <a:cs typeface="Aktiv Grotesk Trial" panose="020B0504020202020204" pitchFamily="34" charset="0"/>
              </a:rPr>
              <a:t>Tunnellling</a:t>
            </a:r>
            <a:r>
              <a:rPr lang="en-US" sz="800" dirty="0" smtClean="0">
                <a:solidFill>
                  <a:srgbClr val="040404"/>
                </a:solidFill>
                <a:ea typeface="ＭＳ Ｐゴシック" charset="0"/>
                <a:cs typeface="Aktiv Grotesk Trial" panose="020B0504020202020204" pitchFamily="34" charset="0"/>
              </a:rPr>
              <a:t> and Underground Space Technology, February 2016</a:t>
            </a:r>
            <a:endParaRPr lang="en-AU" sz="800" i="1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Fire Throttling 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68869"/>
            <a:ext cx="8270059" cy="4639819"/>
          </a:xfrm>
        </p:spPr>
        <p:txBody>
          <a:bodyPr/>
          <a:lstStyle/>
          <a:p>
            <a:pPr marL="703263" lvl="1" indent="-342900" algn="just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21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30287"/>
            <a:ext cx="59499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500563" y="1319212"/>
            <a:ext cx="2232025" cy="1871662"/>
          </a:xfrm>
          <a:prstGeom prst="ellipse">
            <a:avLst/>
          </a:prstGeom>
          <a:noFill/>
          <a:ln w="38100">
            <a:solidFill>
              <a:srgbClr val="E78E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7763" y="3262312"/>
            <a:ext cx="25701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srgbClr val="040404"/>
                </a:solidFill>
                <a:latin typeface="+mn-lt"/>
                <a:ea typeface="ＭＳ Ｐゴシック" charset="0"/>
                <a:cs typeface="ＭＳ Ｐゴシック" charset="0"/>
              </a:rPr>
              <a:t>Reduction in mass flow</a:t>
            </a:r>
          </a:p>
        </p:txBody>
      </p:sp>
      <p:cxnSp>
        <p:nvCxnSpPr>
          <p:cNvPr id="11" name="Straight Arrow Connector 7"/>
          <p:cNvCxnSpPr>
            <a:cxnSpLocks noChangeShapeType="1"/>
          </p:cNvCxnSpPr>
          <p:nvPr/>
        </p:nvCxnSpPr>
        <p:spPr bwMode="auto">
          <a:xfrm>
            <a:off x="6300788" y="2614612"/>
            <a:ext cx="1079500" cy="647700"/>
          </a:xfrm>
          <a:prstGeom prst="straightConnector1">
            <a:avLst/>
          </a:prstGeom>
          <a:noFill/>
          <a:ln w="9525">
            <a:solidFill>
              <a:srgbClr val="040404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274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Fire Throttling 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68869"/>
            <a:ext cx="8270059" cy="4639819"/>
          </a:xfrm>
        </p:spPr>
        <p:txBody>
          <a:bodyPr/>
          <a:lstStyle/>
          <a:p>
            <a:pPr marL="703263" lvl="1" indent="-342900" algn="just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endParaRPr lang="en-AU" sz="1600" dirty="0" smtClean="0"/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00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22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14" name="Picture 5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r="6691"/>
          <a:stretch>
            <a:fillRect/>
          </a:stretch>
        </p:blipFill>
        <p:spPr bwMode="auto">
          <a:xfrm>
            <a:off x="98425" y="1023938"/>
            <a:ext cx="90011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891337" y="1384300"/>
            <a:ext cx="1655763" cy="3960813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03325" y="1384300"/>
            <a:ext cx="1655762" cy="3960813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pic>
        <p:nvPicPr>
          <p:cNvPr id="17" name="Picture 8" descr="fire-vect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868863"/>
            <a:ext cx="387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23137" y="2320925"/>
            <a:ext cx="9937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srgbClr val="040404"/>
                </a:solidFill>
                <a:latin typeface="+mn-lt"/>
                <a:ea typeface="ＭＳ Ｐゴシック" charset="0"/>
                <a:cs typeface="ＭＳ Ｐゴシック" charset="0"/>
              </a:rPr>
              <a:t>Jet fans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9225" y="2392363"/>
            <a:ext cx="9921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srgbClr val="040404"/>
                </a:solidFill>
                <a:latin typeface="+mn-lt"/>
                <a:ea typeface="ＭＳ Ｐゴシック" charset="0"/>
                <a:cs typeface="ＭＳ Ｐゴシック" charset="0"/>
              </a:rPr>
              <a:t>Jet fans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4987" y="4697413"/>
            <a:ext cx="20970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srgbClr val="040404"/>
                </a:solidFill>
                <a:latin typeface="+mn-lt"/>
                <a:ea typeface="ＭＳ Ｐゴシック" charset="0"/>
                <a:cs typeface="ＭＳ Ｐゴシック" charset="0"/>
              </a:rPr>
              <a:t>Cold flow pressure</a:t>
            </a:r>
          </a:p>
        </p:txBody>
      </p:sp>
      <p:cxnSp>
        <p:nvCxnSpPr>
          <p:cNvPr id="21" name="Straight Arrow Connector 12"/>
          <p:cNvCxnSpPr>
            <a:cxnSpLocks noChangeShapeType="1"/>
            <a:endCxn id="20" idx="0"/>
          </p:cNvCxnSpPr>
          <p:nvPr/>
        </p:nvCxnSpPr>
        <p:spPr bwMode="auto">
          <a:xfrm flipH="1">
            <a:off x="4122737" y="4408488"/>
            <a:ext cx="1328738" cy="288925"/>
          </a:xfrm>
          <a:prstGeom prst="straightConnector1">
            <a:avLst/>
          </a:prstGeom>
          <a:noFill/>
          <a:ln w="9525">
            <a:solidFill>
              <a:srgbClr val="040404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4946650" y="1312863"/>
            <a:ext cx="2233612" cy="1871662"/>
          </a:xfrm>
          <a:prstGeom prst="ellipse">
            <a:avLst/>
          </a:prstGeom>
          <a:noFill/>
          <a:ln w="38100">
            <a:solidFill>
              <a:srgbClr val="E78E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0525" y="1673225"/>
            <a:ext cx="19002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srgbClr val="040404"/>
                </a:solidFill>
                <a:latin typeface="+mn-lt"/>
                <a:ea typeface="ＭＳ Ｐゴシック" charset="0"/>
                <a:cs typeface="ＭＳ Ｐゴシック" charset="0"/>
              </a:rPr>
              <a:t>Throttling effect?</a:t>
            </a:r>
          </a:p>
        </p:txBody>
      </p:sp>
      <p:cxnSp>
        <p:nvCxnSpPr>
          <p:cNvPr id="24" name="Straight Arrow Connector 17"/>
          <p:cNvCxnSpPr>
            <a:cxnSpLocks noChangeShapeType="1"/>
          </p:cNvCxnSpPr>
          <p:nvPr/>
        </p:nvCxnSpPr>
        <p:spPr bwMode="auto">
          <a:xfrm flipH="1">
            <a:off x="4803775" y="1816100"/>
            <a:ext cx="895350" cy="73025"/>
          </a:xfrm>
          <a:prstGeom prst="straightConnector1">
            <a:avLst/>
          </a:prstGeom>
          <a:noFill/>
          <a:ln w="9525">
            <a:solidFill>
              <a:srgbClr val="040404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AU" sz="2000" dirty="0" smtClean="0"/>
              <a:t>Longitudinal tunnel ventilation will continue to be a popular means to ventilate a tunnel</a:t>
            </a:r>
          </a:p>
          <a:p>
            <a:pPr marL="342900" indent="-342900">
              <a:buFontTx/>
              <a:buChar char="-"/>
            </a:pPr>
            <a:r>
              <a:rPr lang="en-AU" sz="2000" dirty="0" smtClean="0"/>
              <a:t>Fire throttling effect is an important consideration</a:t>
            </a:r>
          </a:p>
          <a:p>
            <a:pPr marL="342900" indent="-342900">
              <a:buFontTx/>
              <a:buChar char="-"/>
            </a:pPr>
            <a:r>
              <a:rPr lang="en-AU" sz="2000" dirty="0" smtClean="0"/>
              <a:t>For </a:t>
            </a:r>
            <a:r>
              <a:rPr lang="en-AU" sz="2000" dirty="0"/>
              <a:t>a larger fire, the </a:t>
            </a:r>
            <a:r>
              <a:rPr lang="en-AU" sz="2000" dirty="0" smtClean="0"/>
              <a:t>number </a:t>
            </a:r>
            <a:r>
              <a:rPr lang="en-AU" sz="2000" dirty="0"/>
              <a:t>of fans needed to achieve the critical velocity increases (the critical velocity remains unchanged) </a:t>
            </a:r>
            <a:endParaRPr lang="en-AU" sz="2000" dirty="0" smtClean="0"/>
          </a:p>
          <a:p>
            <a:pPr marL="342900" indent="-342900">
              <a:buFontTx/>
              <a:buChar char="-"/>
            </a:pPr>
            <a:r>
              <a:rPr lang="en-AU" sz="2000" dirty="0" smtClean="0"/>
              <a:t>We do not have an analytical or empirical description of this yet</a:t>
            </a:r>
          </a:p>
          <a:p>
            <a:pPr marL="342900" indent="-342900">
              <a:buFontTx/>
              <a:buChar char="-"/>
            </a:pPr>
            <a:r>
              <a:rPr lang="en-AU" sz="2000" dirty="0"/>
              <a:t>Only </a:t>
            </a:r>
            <a:r>
              <a:rPr lang="en-AU" sz="2000" dirty="0" smtClean="0"/>
              <a:t>through </a:t>
            </a:r>
            <a:r>
              <a:rPr lang="en-AU" sz="2000" dirty="0"/>
              <a:t>‘black box’ CFD </a:t>
            </a:r>
            <a:r>
              <a:rPr lang="en-AU" sz="2000" dirty="0" smtClean="0"/>
              <a:t>modelling – how accurate? </a:t>
            </a:r>
          </a:p>
          <a:p>
            <a:pPr marL="342900" indent="-342900">
              <a:buFontTx/>
              <a:buChar char="-"/>
            </a:pPr>
            <a:r>
              <a:rPr lang="en-AU" sz="2000" b="1" u="sng" dirty="0" smtClean="0"/>
              <a:t>We are working on this – My PhD research!</a:t>
            </a:r>
          </a:p>
          <a:p>
            <a:pPr marL="342900" indent="-342900">
              <a:buFontTx/>
              <a:buChar char="-"/>
            </a:pPr>
            <a:endParaRPr lang="en-AU" sz="200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23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1026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edmund.ang@aecom.com</a:t>
            </a:r>
          </a:p>
          <a:p>
            <a:r>
              <a:rPr lang="en-US" dirty="0" smtClean="0"/>
              <a:t>chin.ang13@imperial.ac.uk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June, 2017</a:t>
            </a:r>
            <a:endParaRPr lang="en-US" dirty="0"/>
          </a:p>
        </p:txBody>
      </p:sp>
      <p:pic>
        <p:nvPicPr>
          <p:cNvPr id="5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448721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199" y="728329"/>
            <a:ext cx="7173589" cy="397711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Society of Fire Safety Research Grant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93613" y="3309643"/>
            <a:ext cx="5980015" cy="22010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AECOM Sans" panose="020B0504020202020204" pitchFamily="34" charset="0"/>
              </a:defRPr>
            </a:lvl1pPr>
          </a:lstStyle>
          <a:p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i="1" dirty="0" smtClean="0"/>
              <a:t>“If I have seen further, it is by standing on the shoulders of giants”</a:t>
            </a:r>
          </a:p>
          <a:p>
            <a:endParaRPr lang="en-US" sz="2800" b="0" dirty="0"/>
          </a:p>
          <a:p>
            <a:pPr algn="r"/>
            <a:r>
              <a:rPr lang="en-US" sz="2800" b="0" dirty="0" smtClean="0"/>
              <a:t>Isaac Newton</a:t>
            </a:r>
          </a:p>
          <a:p>
            <a:endParaRPr lang="en-US" sz="2800" b="0" dirty="0"/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7392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Hazelab</a:t>
            </a:r>
            <a:r>
              <a:rPr lang="en-US" dirty="0"/>
              <a:t> </a:t>
            </a:r>
            <a:r>
              <a:rPr lang="en-US" dirty="0" smtClean="0"/>
              <a:t>@ Imperial College London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75" y="1733550"/>
            <a:ext cx="5445945" cy="3671930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4</a:t>
            </a:fld>
            <a:endParaRPr lang="en-US" dirty="0">
              <a:cs typeface="AECOM Sans" panose="020B0504020202020204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1" y="1368869"/>
            <a:ext cx="3200399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 smtClean="0"/>
              <a:t>Our </a:t>
            </a:r>
            <a:r>
              <a:rPr lang="en-AU" sz="1800" b="1" dirty="0"/>
              <a:t>work is to reduce the worldwide burden of accidental fires and protect people, their property, and the environment</a:t>
            </a:r>
            <a:r>
              <a:rPr lang="en-AU" sz="18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AU" sz="1800" dirty="0" smtClean="0"/>
              <a:t>Research Group headed by Guillermo Rein</a:t>
            </a:r>
          </a:p>
          <a:p>
            <a:pPr marL="285750" indent="-285750">
              <a:buFontTx/>
              <a:buChar char="-"/>
            </a:pPr>
            <a:r>
              <a:rPr lang="en-AU" sz="1800" dirty="0" smtClean="0"/>
              <a:t>13 PhD researchers </a:t>
            </a:r>
          </a:p>
          <a:p>
            <a:pPr marL="285750" indent="-285750">
              <a:buFontTx/>
              <a:buChar char="-"/>
            </a:pPr>
            <a:r>
              <a:rPr lang="en-AU" sz="1800" dirty="0" smtClean="0"/>
              <a:t>1 Postdoc</a:t>
            </a:r>
          </a:p>
          <a:p>
            <a:pPr marL="285750" indent="-285750">
              <a:buFontTx/>
              <a:buChar char="-"/>
            </a:pPr>
            <a:r>
              <a:rPr lang="en-AU" sz="1800" dirty="0" smtClean="0"/>
              <a:t>Research in: </a:t>
            </a:r>
          </a:p>
          <a:p>
            <a:pPr marL="646113" lvl="1" indent="-285750">
              <a:buFontTx/>
              <a:buChar char="-"/>
            </a:pPr>
            <a:r>
              <a:rPr lang="en-AU" sz="1600" dirty="0" smtClean="0"/>
              <a:t>Forest fires</a:t>
            </a:r>
          </a:p>
          <a:p>
            <a:pPr marL="646113" lvl="1" indent="-285750">
              <a:buFontTx/>
              <a:buChar char="-"/>
            </a:pPr>
            <a:r>
              <a:rPr lang="en-AU" sz="1600" dirty="0" smtClean="0"/>
              <a:t>Built Environment</a:t>
            </a:r>
          </a:p>
          <a:p>
            <a:pPr marL="646113" lvl="1" indent="-285750">
              <a:buFontTx/>
              <a:buChar char="-"/>
            </a:pPr>
            <a:r>
              <a:rPr lang="en-AU" sz="1600" dirty="0" smtClean="0"/>
              <a:t>Material Flammability</a:t>
            </a:r>
          </a:p>
          <a:p>
            <a:endParaRPr lang="en-AU" sz="1400" b="1" dirty="0" smtClean="0"/>
          </a:p>
        </p:txBody>
      </p:sp>
      <p:pic>
        <p:nvPicPr>
          <p:cNvPr id="10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Tunnel Ventilation</a:t>
            </a:r>
            <a:br>
              <a:rPr lang="en-US" dirty="0" smtClean="0"/>
            </a:br>
            <a:r>
              <a:rPr lang="en-US" dirty="0" smtClean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An Overview</a:t>
            </a:r>
            <a:endParaRPr lang="en-US" b="0" dirty="0"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An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8869"/>
            <a:ext cx="4414205" cy="4639819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Purpose of ventilation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Temperature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Cooling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Auxiliary equipment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Air Quality 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CO and fumes 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Oxygen starvation (petrol / diesel)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200" dirty="0" smtClean="0"/>
              <a:t>Fire emergencies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endParaRPr lang="en-AU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6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43" y="866956"/>
            <a:ext cx="3655097" cy="26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92" y="2768445"/>
            <a:ext cx="2897799" cy="275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An Overview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7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368869"/>
            <a:ext cx="3985327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Ventilation systems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Natural / Passive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Mechanical / Active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Natural / Passive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Piston effect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Wind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Chimney Effect</a:t>
            </a:r>
          </a:p>
          <a:p>
            <a:pPr>
              <a:spcBef>
                <a:spcPts val="1800"/>
              </a:spcBef>
            </a:pPr>
            <a:endParaRPr lang="en-A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84" y="1012694"/>
            <a:ext cx="4992210" cy="186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62" y="3083859"/>
            <a:ext cx="3895023" cy="236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094" y="12393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20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Piston Effect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494" y="5399879"/>
            <a:ext cx="914400" cy="5524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20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Chimney Effect</a:t>
            </a:r>
          </a:p>
        </p:txBody>
      </p:sp>
    </p:spTree>
    <p:extLst>
      <p:ext uri="{BB962C8B-B14F-4D97-AF65-F5344CB8AC3E}">
        <p14:creationId xmlns:p14="http://schemas.microsoft.com/office/powerpoint/2010/main" val="1536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Ventilation: An Overview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8</a:t>
            </a:fld>
            <a:endParaRPr lang="en-US" dirty="0">
              <a:cs typeface="AECOM Sans" panose="020B0504020202020204" pitchFamily="34" charset="0"/>
            </a:endParaRPr>
          </a:p>
        </p:txBody>
      </p:sp>
      <p:pic>
        <p:nvPicPr>
          <p:cNvPr id="8" name="Picture 2" descr="C:\Users\AngE\Pictures\Hazelab-logo-banner-slide--tojpeg_1480612298195_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5591596"/>
            <a:ext cx="1608819" cy="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1368869"/>
            <a:ext cx="3985327" cy="46398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Ventilation systems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Natural / Passive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600" dirty="0" smtClean="0"/>
              <a:t>Mechanical / Active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AU" sz="2000" dirty="0" smtClean="0"/>
              <a:t>Mechanical / Active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Transverse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Semi-transverse</a:t>
            </a:r>
          </a:p>
          <a:p>
            <a:pPr marL="703263" lvl="1" indent="-342900">
              <a:spcBef>
                <a:spcPts val="1800"/>
              </a:spcBef>
              <a:buFontTx/>
              <a:buChar char="-"/>
            </a:pPr>
            <a:r>
              <a:rPr lang="en-AU" sz="1800" dirty="0" smtClean="0"/>
              <a:t>Longitudinal</a:t>
            </a:r>
          </a:p>
          <a:p>
            <a:pPr>
              <a:spcBef>
                <a:spcPts val="1800"/>
              </a:spcBef>
            </a:pPr>
            <a:endParaRPr lang="en-AU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6"/>
          <a:stretch/>
        </p:blipFill>
        <p:spPr bwMode="auto">
          <a:xfrm>
            <a:off x="3196354" y="1535296"/>
            <a:ext cx="5725115" cy="37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1C1"/>
            </a:duotone>
          </a:blip>
          <a:stretch>
            <a:fillRect/>
          </a:stretch>
        </p:blipFill>
        <p:spPr>
          <a:xfrm>
            <a:off x="3476249" y="5165137"/>
            <a:ext cx="342900" cy="34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0162" y="52523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Roads and Maritime Services. </a:t>
            </a:r>
            <a:r>
              <a:rPr lang="en-AU" sz="800" i="1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TP04 Road Tunnel ventilation system</a:t>
            </a:r>
            <a:r>
              <a:rPr lang="en-AU" sz="800" dirty="0" smtClean="0">
                <a:latin typeface="Aktiv Grotesk Trial" panose="020B0504020202020204" pitchFamily="34" charset="0"/>
                <a:cs typeface="Aktiv Grotesk Trial" panose="020B0504020202020204" pitchFamily="34" charset="0"/>
              </a:rPr>
              <a:t>, </a:t>
            </a:r>
            <a:r>
              <a:rPr lang="en-AU" sz="800" dirty="0">
                <a:latin typeface="Aktiv Grotesk Trial" panose="020B0504020202020204" pitchFamily="34" charset="0"/>
                <a:cs typeface="Aktiv Grotesk Trial" panose="020B0504020202020204" pitchFamily="34" charset="0"/>
              </a:rPr>
              <a:t>July 2014 </a:t>
            </a:r>
            <a:endParaRPr lang="en-AU" sz="800" dirty="0" smtClean="0">
              <a:latin typeface="Aktiv Grotesk Trial" panose="020B0504020202020204" pitchFamily="34" charset="0"/>
              <a:cs typeface="Aktiv Grotesk Trial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Tunnel Ventilation</a:t>
            </a:r>
            <a:br>
              <a:rPr lang="en-US" dirty="0" smtClean="0"/>
            </a:br>
            <a:r>
              <a:rPr lang="en-US" dirty="0" smtClean="0">
                <a:latin typeface="AECOM Sans Light" panose="020B0404020202020204" pitchFamily="34" charset="0"/>
                <a:ea typeface="AECOM Sans Light" panose="020B0404020202020204" pitchFamily="34" charset="0"/>
                <a:cs typeface="AECOM Sans Light" panose="020B0404020202020204" pitchFamily="34" charset="0"/>
              </a:rPr>
              <a:t>Longitudinal Ventilation</a:t>
            </a:r>
            <a:endParaRPr lang="en-US" b="0" dirty="0">
              <a:latin typeface="AECOM Sans Light" panose="020B0404020202020204" pitchFamily="34" charset="0"/>
              <a:ea typeface="AECOM Sans Light" panose="020B0404020202020204" pitchFamily="34" charset="0"/>
              <a:cs typeface="AECOM Sans Light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COM Blue - Sans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Sans">
      <a:majorFont>
        <a:latin typeface="AECOM Sans"/>
        <a:ea typeface=""/>
        <a:cs typeface=""/>
      </a:majorFont>
      <a:minorFont>
        <a:latin typeface="AECO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Slide Set">
  <a:themeElements>
    <a:clrScheme name="AECOM 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5E2"/>
      </a:accent1>
      <a:accent2>
        <a:srgbClr val="84BD00"/>
      </a:accent2>
      <a:accent3>
        <a:srgbClr val="F68B1F"/>
      </a:accent3>
      <a:accent4>
        <a:srgbClr val="9E007E"/>
      </a:accent4>
      <a:accent5>
        <a:srgbClr val="FFE512"/>
      </a:accent5>
      <a:accent6>
        <a:srgbClr val="8C8279"/>
      </a:accent6>
      <a:hlink>
        <a:srgbClr val="00B5E2"/>
      </a:hlink>
      <a:folHlink>
        <a:srgbClr val="9E007E"/>
      </a:folHlink>
    </a:clrScheme>
    <a:fontScheme name="AECOM Sans">
      <a:majorFont>
        <a:latin typeface="AECOM Sans"/>
        <a:ea typeface=""/>
        <a:cs typeface=""/>
      </a:majorFont>
      <a:minorFont>
        <a:latin typeface="AECO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dirty="0" smtClean="0">
            <a:latin typeface="Aktiv Grotesk Trial" panose="020B0504020202020204" pitchFamily="34" charset="0"/>
            <a:cs typeface="Aktiv Grotesk Trial" panose="020B05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917</Words>
  <Application>Microsoft Office PowerPoint</Application>
  <PresentationFormat>On-screen Show (4:3)</PresentationFormat>
  <Paragraphs>187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AECOM Blue - Sans</vt:lpstr>
      <vt:lpstr>BLUE Slide Set</vt:lpstr>
      <vt:lpstr>Longitudinal Tunnel Ventilation and the Fire Throttling Effect</vt:lpstr>
      <vt:lpstr>Contents</vt:lpstr>
      <vt:lpstr> Society of Fire Safety Research Grant 2017</vt:lpstr>
      <vt:lpstr>Hazelab @ Imperial College London</vt:lpstr>
      <vt:lpstr>Tunnel Ventilation An Overview</vt:lpstr>
      <vt:lpstr>Tunnel Ventilation: An Overview</vt:lpstr>
      <vt:lpstr>Tunnel Ventilation: An Overview</vt:lpstr>
      <vt:lpstr>Tunnel Ventilation: An Overview</vt:lpstr>
      <vt:lpstr>Tunnel Ventilation Longitudinal Ventilation</vt:lpstr>
      <vt:lpstr>Tunnel Ventilation: Longitudinal Ventilation</vt:lpstr>
      <vt:lpstr>Tunnel Ventilation: Longitudinal Ventilation</vt:lpstr>
      <vt:lpstr>Tunnel Ventilation: Longitudinal Ventilation</vt:lpstr>
      <vt:lpstr>Tunnel Ventilation Critical Ventilation Velocity</vt:lpstr>
      <vt:lpstr>Tunnel Ventilation: Critical Ventilation Velocity</vt:lpstr>
      <vt:lpstr>Tunnel Ventilation: Super Critical Ventilation Velocity</vt:lpstr>
      <vt:lpstr>Tunnel Ventilation: Super Critical Ventilation Velocity</vt:lpstr>
      <vt:lpstr>Fire Throttling Effect So how does it all relate? </vt:lpstr>
      <vt:lpstr>Tunnel Ventilation: Fire Throttling Effect</vt:lpstr>
      <vt:lpstr>Tunnel Ventilation: Fire Throttling Effect</vt:lpstr>
      <vt:lpstr>Tunnel Ventilation: Fire Throttling Effect</vt:lpstr>
      <vt:lpstr>Tunnel Ventilation: Fire Throttling Effect</vt:lpstr>
      <vt:lpstr>Tunnel Ventilation: Fire Throttling Effect</vt:lpstr>
      <vt:lpstr>Conclusion</vt:lpstr>
      <vt:lpstr>Thank You</vt:lpstr>
    </vt:vector>
  </TitlesOfParts>
  <Company>AECOM Australia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Sub-Title</dc:title>
  <dc:creator>martinunterbergerk</dc:creator>
  <cp:lastModifiedBy>EA</cp:lastModifiedBy>
  <cp:revision>71</cp:revision>
  <dcterms:created xsi:type="dcterms:W3CDTF">2015-11-16T00:55:13Z</dcterms:created>
  <dcterms:modified xsi:type="dcterms:W3CDTF">2017-06-21T02:41:44Z</dcterms:modified>
</cp:coreProperties>
</file>